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40"/>
  </p:notesMasterIdLst>
  <p:handoutMasterIdLst>
    <p:handoutMasterId r:id="rId41"/>
  </p:handoutMasterIdLst>
  <p:sldIdLst>
    <p:sldId id="256" r:id="rId2"/>
    <p:sldId id="302" r:id="rId3"/>
    <p:sldId id="377" r:id="rId4"/>
    <p:sldId id="378" r:id="rId5"/>
    <p:sldId id="379" r:id="rId6"/>
    <p:sldId id="380" r:id="rId7"/>
    <p:sldId id="381" r:id="rId8"/>
    <p:sldId id="304" r:id="rId9"/>
    <p:sldId id="383" r:id="rId10"/>
    <p:sldId id="384" r:id="rId11"/>
    <p:sldId id="386" r:id="rId12"/>
    <p:sldId id="387" r:id="rId13"/>
    <p:sldId id="388" r:id="rId14"/>
    <p:sldId id="385" r:id="rId15"/>
    <p:sldId id="389" r:id="rId16"/>
    <p:sldId id="390" r:id="rId17"/>
    <p:sldId id="391" r:id="rId18"/>
    <p:sldId id="392" r:id="rId19"/>
    <p:sldId id="393" r:id="rId20"/>
    <p:sldId id="394" r:id="rId21"/>
    <p:sldId id="395" r:id="rId22"/>
    <p:sldId id="396" r:id="rId23"/>
    <p:sldId id="397" r:id="rId24"/>
    <p:sldId id="399" r:id="rId25"/>
    <p:sldId id="398" r:id="rId26"/>
    <p:sldId id="400" r:id="rId27"/>
    <p:sldId id="401" r:id="rId28"/>
    <p:sldId id="402" r:id="rId29"/>
    <p:sldId id="403" r:id="rId30"/>
    <p:sldId id="404" r:id="rId31"/>
    <p:sldId id="405" r:id="rId32"/>
    <p:sldId id="406" r:id="rId33"/>
    <p:sldId id="357" r:id="rId34"/>
    <p:sldId id="376" r:id="rId35"/>
    <p:sldId id="407" r:id="rId36"/>
    <p:sldId id="408" r:id="rId37"/>
    <p:sldId id="409" r:id="rId38"/>
    <p:sldId id="295" r:id="rId39"/>
  </p:sldIdLst>
  <p:sldSz cx="9144000" cy="6858000" type="screen4x3"/>
  <p:notesSz cx="6797675" cy="9928225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sz="4400" b="1" kern="1200">
        <a:solidFill>
          <a:srgbClr val="FF0000"/>
        </a:solidFill>
        <a:latin typeface="Arial Unicode MS" pitchFamily="34" charset="-128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4400" b="1" kern="1200">
        <a:solidFill>
          <a:srgbClr val="FF0000"/>
        </a:solidFill>
        <a:latin typeface="Arial Unicode MS" pitchFamily="34" charset="-128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4400" b="1" kern="1200">
        <a:solidFill>
          <a:srgbClr val="FF0000"/>
        </a:solidFill>
        <a:latin typeface="Arial Unicode MS" pitchFamily="34" charset="-128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4400" b="1" kern="1200">
        <a:solidFill>
          <a:srgbClr val="FF0000"/>
        </a:solidFill>
        <a:latin typeface="Arial Unicode MS" pitchFamily="34" charset="-128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4400" b="1" kern="1200">
        <a:solidFill>
          <a:srgbClr val="FF0000"/>
        </a:solidFill>
        <a:latin typeface="Arial Unicode MS" pitchFamily="34" charset="-128"/>
        <a:ea typeface="+mn-ea"/>
        <a:cs typeface="Arial" charset="0"/>
      </a:defRPr>
    </a:lvl5pPr>
    <a:lvl6pPr marL="2286000" algn="l" defTabSz="914400" rtl="0" eaLnBrk="1" latinLnBrk="0" hangingPunct="1">
      <a:defRPr sz="4400" b="1" kern="1200">
        <a:solidFill>
          <a:srgbClr val="FF0000"/>
        </a:solidFill>
        <a:latin typeface="Arial Unicode MS" pitchFamily="34" charset="-128"/>
        <a:ea typeface="+mn-ea"/>
        <a:cs typeface="Arial" charset="0"/>
      </a:defRPr>
    </a:lvl6pPr>
    <a:lvl7pPr marL="2743200" algn="l" defTabSz="914400" rtl="0" eaLnBrk="1" latinLnBrk="0" hangingPunct="1">
      <a:defRPr sz="4400" b="1" kern="1200">
        <a:solidFill>
          <a:srgbClr val="FF0000"/>
        </a:solidFill>
        <a:latin typeface="Arial Unicode MS" pitchFamily="34" charset="-128"/>
        <a:ea typeface="+mn-ea"/>
        <a:cs typeface="Arial" charset="0"/>
      </a:defRPr>
    </a:lvl7pPr>
    <a:lvl8pPr marL="3200400" algn="l" defTabSz="914400" rtl="0" eaLnBrk="1" latinLnBrk="0" hangingPunct="1">
      <a:defRPr sz="4400" b="1" kern="1200">
        <a:solidFill>
          <a:srgbClr val="FF0000"/>
        </a:solidFill>
        <a:latin typeface="Arial Unicode MS" pitchFamily="34" charset="-128"/>
        <a:ea typeface="+mn-ea"/>
        <a:cs typeface="Arial" charset="0"/>
      </a:defRPr>
    </a:lvl8pPr>
    <a:lvl9pPr marL="3657600" algn="l" defTabSz="914400" rtl="0" eaLnBrk="1" latinLnBrk="0" hangingPunct="1">
      <a:defRPr sz="4400" b="1" kern="1200">
        <a:solidFill>
          <a:srgbClr val="FF0000"/>
        </a:solidFill>
        <a:latin typeface="Arial Unicode MS" pitchFamily="34" charset="-128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DDEEFF"/>
    <a:srgbClr val="D5E1FF"/>
    <a:srgbClr val="DDE3FF"/>
    <a:srgbClr val="CCECFF"/>
    <a:srgbClr val="FFFFCC"/>
    <a:srgbClr val="0000FF"/>
    <a:srgbClr val="008000"/>
    <a:srgbClr val="00FF00"/>
    <a:srgbClr val="5F5F5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12C8C85-51F0-491E-9774-3900AFEF0FD7}" styleName="Světlý styl 2 – zvýraznění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284E427A-3D55-4303-BF80-6455036E1DE7}" styleName="Styl s motivem 1 – zvýraznění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775DCB02-9BB8-47FD-8907-85C794F793BA}" styleName="Styl s motivem 1 – zvýraznění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3C2FFA5D-87B4-456A-9821-1D502468CF0F}" styleName="Styl s motivem 1 – zvýraznění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35758FB7-9AC5-4552-8A53-C91805E547FA}" styleName="Styl s motivem 1 – zvýraznění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2D5ABB26-0587-4C30-8999-92F81FD0307C}" styleName="Bez stylu, bez mřížky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327" autoAdjust="0"/>
    <p:restoredTop sz="94634" autoAdjust="0"/>
  </p:normalViewPr>
  <p:slideViewPr>
    <p:cSldViewPr>
      <p:cViewPr varScale="1">
        <p:scale>
          <a:sx n="131" d="100"/>
          <a:sy n="131" d="100"/>
        </p:scale>
        <p:origin x="-90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notesMaster" Target="notesMasters/notesMaster1.xml"/><Relationship Id="rId45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FB24630-4DBC-4BEB-B775-2EB112A97F07}" type="datetimeFigureOut">
              <a:rPr lang="en-US" smtClean="0"/>
              <a:t>2/6/2013</a:t>
            </a:fld>
            <a:endParaRPr lang="en-US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F2ACC44-D718-488E-8E64-83E38A3E15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154097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2945659" cy="496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>
                <a:solidFill>
                  <a:schemeClr val="tx1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577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44" y="0"/>
            <a:ext cx="2945659" cy="496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>
                <a:solidFill>
                  <a:schemeClr val="tx1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33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4538"/>
            <a:ext cx="4962525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578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907"/>
            <a:ext cx="5438140" cy="44677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noProof="0" smtClean="0"/>
              <a:t>Klepnutím lze upravit styly předlohy textu.</a:t>
            </a:r>
          </a:p>
          <a:p>
            <a:pPr lvl="1"/>
            <a:r>
              <a:rPr lang="cs-CZ" noProof="0" smtClean="0"/>
              <a:t>Druhá úroveň</a:t>
            </a:r>
          </a:p>
          <a:p>
            <a:pPr lvl="2"/>
            <a:r>
              <a:rPr lang="cs-CZ" noProof="0" smtClean="0"/>
              <a:t>Třetí úroveň</a:t>
            </a:r>
          </a:p>
          <a:p>
            <a:pPr lvl="3"/>
            <a:r>
              <a:rPr lang="cs-CZ" noProof="0" smtClean="0"/>
              <a:t>Čtvrtá úroveň</a:t>
            </a:r>
          </a:p>
          <a:p>
            <a:pPr lvl="4"/>
            <a:r>
              <a:rPr lang="cs-CZ" noProof="0" smtClean="0"/>
              <a:t>Pátá úroveň</a:t>
            </a:r>
          </a:p>
        </p:txBody>
      </p:sp>
      <p:sp>
        <p:nvSpPr>
          <p:cNvPr id="7578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9430091"/>
            <a:ext cx="2945659" cy="496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>
                <a:solidFill>
                  <a:schemeClr val="tx1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578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44" y="9430091"/>
            <a:ext cx="2945659" cy="496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>
                <a:solidFill>
                  <a:schemeClr val="tx1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50B3523F-88FB-4EF2-AEAC-B33C6FBB607A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9609695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DB23A5-CB15-43D9-8FAF-59898A6A48F1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 spd="slow">
    <p:blinds dir="vert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B6DF14-1CFD-4983-B220-2948476677E6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 spd="slow">
    <p:blinds dir="vert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B8526C-D1FC-45D8-90BF-3A818CC08C27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 spd="slow">
    <p:blinds dir="vert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DBA059-ECA3-45FE-97E5-F6E08B762DC5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 spd="slow">
    <p:blinds dir="vert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611A0D-0BC2-4A56-BC79-C367E4C0E87A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 spd="slow">
    <p:blinds dir="vert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F6025E-700E-49D4-9D8D-EFA193833FA2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 spd="slow">
    <p:blinds dir="vert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97F69B-5C85-4125-AB1C-309D353E7B87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 spd="slow">
    <p:blinds dir="vert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6CE67C-10E8-4595-BEE6-2190D63BC0D5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 spd="slow">
    <p:blinds dir="vert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27E142-EC8B-4997-A092-1FEAE9B737D9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 spd="slow">
    <p:blinds dir="vert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505A4F-FC7B-4D7E-8698-B8AAEF56C1E2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 spd="slow">
    <p:blinds dir="vert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F11637-CA08-4D50-96A2-7B95B9D1AE2F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  <p:transition spd="slow">
    <p:blinds dir="vert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 předlohy nadpisů.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  <p:sp>
        <p:nvSpPr>
          <p:cNvPr id="717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b="0">
                <a:solidFill>
                  <a:schemeClr val="tx1"/>
                </a:solidFill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17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b="0">
                <a:solidFill>
                  <a:schemeClr val="tx1"/>
                </a:solidFill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="0">
                <a:solidFill>
                  <a:schemeClr val="tx1"/>
                </a:solidFill>
                <a:cs typeface="+mn-cs"/>
              </a:defRPr>
            </a:lvl1pPr>
          </a:lstStyle>
          <a:p>
            <a:pPr>
              <a:defRPr/>
            </a:pPr>
            <a:fld id="{09FC0FE3-A6B2-4EAC-B8DF-20C82FBF8768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59" r:id="rId2"/>
    <p:sldLayoutId id="2147483658" r:id="rId3"/>
    <p:sldLayoutId id="2147483657" r:id="rId4"/>
    <p:sldLayoutId id="2147483656" r:id="rId5"/>
    <p:sldLayoutId id="2147483655" r:id="rId6"/>
    <p:sldLayoutId id="2147483654" r:id="rId7"/>
    <p:sldLayoutId id="2147483653" r:id="rId8"/>
    <p:sldLayoutId id="2147483652" r:id="rId9"/>
    <p:sldLayoutId id="2147483651" r:id="rId10"/>
    <p:sldLayoutId id="2147483650" r:id="rId11"/>
  </p:sldLayoutIdLst>
  <p:transition spd="slow">
    <p:blinds dir="vert"/>
  </p:transition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Unicode MS" pitchFamily="34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Unicode MS" pitchFamily="34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Unicode MS" pitchFamily="34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Unicode MS" pitchFamily="34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Unicode MS" pitchFamily="34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Unicode MS" pitchFamily="34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Unicode MS" pitchFamily="34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Unicode MS" pitchFamily="34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Zástupný symbol pro číslo snímku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4E2CD63-72D4-4A35-AEAA-ADD45A938FE9}" type="slidenum">
              <a:rPr lang="cs-CZ" smtClean="0">
                <a:cs typeface="Arial" charset="0"/>
              </a:rPr>
              <a:pPr/>
              <a:t>1</a:t>
            </a:fld>
            <a:endParaRPr lang="cs-CZ" dirty="0" smtClean="0">
              <a:cs typeface="Arial" charset="0"/>
            </a:endParaRPr>
          </a:p>
        </p:txBody>
      </p:sp>
      <p:sp>
        <p:nvSpPr>
          <p:cNvPr id="7" name="Nadpis 6"/>
          <p:cNvSpPr>
            <a:spLocks noGrp="1"/>
          </p:cNvSpPr>
          <p:nvPr>
            <p:ph type="ctrTitle"/>
          </p:nvPr>
        </p:nvSpPr>
        <p:spPr>
          <a:xfrm>
            <a:off x="685800" y="2246313"/>
            <a:ext cx="7989888" cy="966663"/>
          </a:xfrm>
        </p:spPr>
        <p:txBody>
          <a:bodyPr/>
          <a:lstStyle/>
          <a:p>
            <a:pPr algn="l" eaLnBrk="1" hangingPunct="1"/>
            <a:r>
              <a:rPr lang="cs-CZ" sz="24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Nová kriteriální </a:t>
            </a:r>
            <a:r>
              <a:rPr lang="cs-CZ" sz="24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norma ČSN EN ISO/IEC </a:t>
            </a:r>
            <a:r>
              <a:rPr lang="cs-CZ" sz="24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17065 </a:t>
            </a:r>
            <a:br>
              <a:rPr lang="cs-CZ" sz="24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</a:br>
            <a:r>
              <a:rPr lang="cs-CZ" sz="24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pro orgány certifikující produkty, procesy a služby</a:t>
            </a:r>
            <a:endParaRPr lang="en-GB" sz="2400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11" name="Rectangle 3"/>
          <p:cNvSpPr txBox="1">
            <a:spLocks noChangeArrowheads="1"/>
          </p:cNvSpPr>
          <p:nvPr/>
        </p:nvSpPr>
        <p:spPr bwMode="auto">
          <a:xfrm>
            <a:off x="684213" y="4724400"/>
            <a:ext cx="6400800" cy="936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>
              <a:spcBef>
                <a:spcPct val="20000"/>
              </a:spcBef>
            </a:pPr>
            <a:r>
              <a:rPr lang="cs-CZ" sz="2400" dirty="0" smtClean="0">
                <a:solidFill>
                  <a:srgbClr val="5C002E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Výroční konference SCOV, Praha 7. 2. 2013</a:t>
            </a:r>
            <a:endParaRPr lang="en-US" sz="2400" dirty="0">
              <a:solidFill>
                <a:srgbClr val="5C002E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spcBef>
                <a:spcPct val="20000"/>
              </a:spcBef>
            </a:pPr>
            <a:r>
              <a:rPr lang="en-US" sz="2000" b="0" i="1" dirty="0">
                <a:solidFill>
                  <a:srgbClr val="5C002E"/>
                </a:solidFill>
              </a:rPr>
              <a:t>Pavel Vaněk, ITC Zlín</a:t>
            </a:r>
          </a:p>
        </p:txBody>
      </p:sp>
      <p:pic>
        <p:nvPicPr>
          <p:cNvPr id="8" name="Picture 2" descr="C:\TEXTY\Smlouvy mezinárodní\_Vlajky států\ZnakHlavnihoMestaPrahy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884368" y="5459148"/>
            <a:ext cx="914796" cy="868424"/>
          </a:xfrm>
          <a:prstGeom prst="rect">
            <a:avLst/>
          </a:prstGeom>
          <a:noFill/>
        </p:spPr>
      </p:pic>
      <p:pic>
        <p:nvPicPr>
          <p:cNvPr id="10" name="Picture 25" descr="scov logo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648413" y="5490860"/>
            <a:ext cx="1091939" cy="836712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blinds dir="vert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6987480" y="6453336"/>
            <a:ext cx="1905000" cy="252264"/>
          </a:xfrm>
          <a:noFill/>
        </p:spPr>
        <p:txBody>
          <a:bodyPr/>
          <a:lstStyle/>
          <a:p>
            <a:fld id="{F7BB68C9-A070-4C5C-8B09-CEE91A3FDE2F}" type="slidenum">
              <a:rPr lang="cs-CZ" smtClean="0">
                <a:cs typeface="Arial" charset="0"/>
              </a:rPr>
              <a:pPr/>
              <a:t>10</a:t>
            </a:fld>
            <a:endParaRPr lang="cs-CZ" dirty="0" smtClean="0">
              <a:cs typeface="Arial" charset="0"/>
            </a:endParaRPr>
          </a:p>
        </p:txBody>
      </p:sp>
      <p:sp>
        <p:nvSpPr>
          <p:cNvPr id="7782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22610" y="188566"/>
            <a:ext cx="5041478" cy="792162"/>
          </a:xfrm>
        </p:spPr>
        <p:txBody>
          <a:bodyPr/>
          <a:lstStyle/>
          <a:p>
            <a:pPr algn="l" eaLnBrk="1" hangingPunct="1">
              <a:defRPr/>
            </a:pPr>
            <a:r>
              <a:rPr lang="cs-CZ" sz="24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</a:rPr>
              <a:t>Srovnání vybraných částí norem </a:t>
            </a:r>
            <a:br>
              <a:rPr lang="cs-CZ" sz="24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</a:rPr>
            </a:br>
            <a:r>
              <a:rPr lang="cs-CZ" sz="24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</a:rPr>
              <a:t>EN 45011 a ISO/IEC 17065 (3)</a:t>
            </a:r>
            <a:endParaRPr lang="cs-CZ" sz="2400" b="1" dirty="0">
              <a:solidFill>
                <a:srgbClr val="7030A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77833" name="Rectangle 9"/>
          <p:cNvSpPr>
            <a:spLocks noGrp="1" noChangeArrowheads="1"/>
          </p:cNvSpPr>
          <p:nvPr>
            <p:ph type="subTitle" idx="1"/>
          </p:nvPr>
        </p:nvSpPr>
        <p:spPr>
          <a:xfrm>
            <a:off x="4860925" y="2132261"/>
            <a:ext cx="3959225" cy="2736899"/>
          </a:xfrm>
          <a:solidFill>
            <a:schemeClr val="bg1"/>
          </a:solidFill>
          <a:ln w="12700">
            <a:solidFill>
              <a:srgbClr val="008000"/>
            </a:solidFill>
          </a:ln>
          <a:effectLst/>
        </p:spPr>
        <p:txBody>
          <a:bodyPr/>
          <a:lstStyle/>
          <a:p>
            <a:pPr algn="l" eaLnBrk="1" hangingPunct="1">
              <a:lnSpc>
                <a:spcPct val="90000"/>
              </a:lnSpc>
              <a:spcBef>
                <a:spcPts val="600"/>
              </a:spcBef>
              <a:defRPr/>
            </a:pPr>
            <a:r>
              <a:rPr lang="cs-CZ" sz="1200" b="1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čl. 4.1.1</a:t>
            </a:r>
          </a:p>
          <a:p>
            <a:pPr algn="l" eaLnBrk="1" hangingPunct="1">
              <a:lnSpc>
                <a:spcPct val="90000"/>
              </a:lnSpc>
              <a:spcBef>
                <a:spcPts val="600"/>
              </a:spcBef>
              <a:defRPr/>
            </a:pPr>
            <a:r>
              <a:rPr lang="cs-CZ" sz="1200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Certifikační orgán musí být právně identifikovatelný, popř. musí být vymezen jako část právně identifikovatelného subjektu, a to tak, aby mohl být považován za subjekt právně odpovědný za všechny své certifikační činnosti. </a:t>
            </a:r>
          </a:p>
          <a:p>
            <a:pPr algn="l" eaLnBrk="1" hangingPunct="1">
              <a:lnSpc>
                <a:spcPct val="90000"/>
              </a:lnSpc>
              <a:spcBef>
                <a:spcPts val="600"/>
              </a:spcBef>
              <a:defRPr/>
            </a:pPr>
            <a:r>
              <a:rPr lang="cs-CZ" sz="1200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Státní certifikační orgán je považován za právně identifikovatelný subjekt na základě svého státem daného postavení.</a:t>
            </a:r>
          </a:p>
          <a:p>
            <a:pPr algn="l" eaLnBrk="1" hangingPunct="1">
              <a:lnSpc>
                <a:spcPct val="90000"/>
              </a:lnSpc>
              <a:spcBef>
                <a:spcPts val="600"/>
              </a:spcBef>
              <a:defRPr/>
            </a:pPr>
            <a:endParaRPr lang="cs-CZ" sz="1200" dirty="0" smtClean="0">
              <a:solidFill>
                <a:srgbClr val="008000"/>
              </a:solidFill>
              <a:latin typeface="Arial" pitchFamily="34" charset="0"/>
              <a:cs typeface="Arial" pitchFamily="34" charset="0"/>
            </a:endParaRPr>
          </a:p>
          <a:p>
            <a:pPr algn="l" eaLnBrk="1" hangingPunct="1">
              <a:lnSpc>
                <a:spcPct val="90000"/>
              </a:lnSpc>
              <a:spcBef>
                <a:spcPts val="600"/>
              </a:spcBef>
              <a:defRPr/>
            </a:pPr>
            <a:endParaRPr lang="cs-CZ" sz="1200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Rectangle 9"/>
          <p:cNvSpPr txBox="1">
            <a:spLocks noChangeArrowheads="1"/>
          </p:cNvSpPr>
          <p:nvPr/>
        </p:nvSpPr>
        <p:spPr bwMode="auto">
          <a:xfrm>
            <a:off x="395288" y="2132261"/>
            <a:ext cx="3960812" cy="2736899"/>
          </a:xfrm>
          <a:prstGeom prst="rect">
            <a:avLst/>
          </a:prstGeom>
          <a:solidFill>
            <a:schemeClr val="bg1"/>
          </a:solidFill>
          <a:ln w="12700">
            <a:solidFill>
              <a:srgbClr val="0000FF"/>
            </a:solidFill>
            <a:miter lim="800000"/>
            <a:headEnd/>
            <a:tailEnd/>
          </a:ln>
          <a:effectLst/>
        </p:spPr>
        <p:txBody>
          <a:bodyPr/>
          <a:lstStyle/>
          <a:p>
            <a:pPr>
              <a:lnSpc>
                <a:spcPct val="90000"/>
              </a:lnSpc>
              <a:spcBef>
                <a:spcPts val="600"/>
              </a:spcBef>
            </a:pPr>
            <a:r>
              <a:rPr lang="cs-CZ" sz="1200" dirty="0" smtClean="0">
                <a:solidFill>
                  <a:srgbClr val="0000FF"/>
                </a:solidFill>
                <a:latin typeface="Arial" charset="0"/>
              </a:rPr>
              <a:t>čl. 4.2 d):</a:t>
            </a:r>
          </a:p>
          <a:p>
            <a:pPr>
              <a:lnSpc>
                <a:spcPct val="90000"/>
              </a:lnSpc>
              <a:spcBef>
                <a:spcPts val="600"/>
              </a:spcBef>
            </a:pPr>
            <a:r>
              <a:rPr lang="cs-CZ" sz="1200" b="0" dirty="0">
                <a:solidFill>
                  <a:srgbClr val="0000FF"/>
                </a:solidFill>
                <a:latin typeface="Arial" charset="0"/>
              </a:rPr>
              <a:t>COV musí disponovat dokumenty, které prokazují, že je právnickou </a:t>
            </a:r>
            <a:r>
              <a:rPr lang="cs-CZ" sz="1200" b="0" dirty="0" smtClean="0">
                <a:solidFill>
                  <a:srgbClr val="0000FF"/>
                </a:solidFill>
                <a:latin typeface="Arial" charset="0"/>
              </a:rPr>
              <a:t>osobou.</a:t>
            </a:r>
          </a:p>
          <a:p>
            <a:pPr>
              <a:lnSpc>
                <a:spcPct val="90000"/>
              </a:lnSpc>
              <a:spcBef>
                <a:spcPts val="600"/>
              </a:spcBef>
            </a:pPr>
            <a:endParaRPr lang="cs-CZ" sz="1200" b="0" dirty="0">
              <a:solidFill>
                <a:srgbClr val="0000FF"/>
              </a:solidFill>
              <a:latin typeface="Arial" charset="0"/>
            </a:endParaRPr>
          </a:p>
          <a:p>
            <a:pPr>
              <a:lnSpc>
                <a:spcPct val="90000"/>
              </a:lnSpc>
              <a:spcBef>
                <a:spcPts val="600"/>
              </a:spcBef>
            </a:pPr>
            <a:r>
              <a:rPr lang="cs-CZ" sz="1200" dirty="0">
                <a:solidFill>
                  <a:srgbClr val="0000FF"/>
                </a:solidFill>
                <a:latin typeface="Arial" charset="0"/>
              </a:rPr>
              <a:t>čl. 4.2 </a:t>
            </a:r>
            <a:r>
              <a:rPr lang="cs-CZ" sz="1200" dirty="0" smtClean="0">
                <a:solidFill>
                  <a:srgbClr val="0000FF"/>
                </a:solidFill>
                <a:latin typeface="Arial" charset="0"/>
              </a:rPr>
              <a:t>g</a:t>
            </a:r>
            <a:r>
              <a:rPr lang="cs-CZ" sz="1200" dirty="0">
                <a:solidFill>
                  <a:srgbClr val="0000FF"/>
                </a:solidFill>
                <a:latin typeface="Arial" charset="0"/>
              </a:rPr>
              <a:t>):</a:t>
            </a:r>
          </a:p>
          <a:p>
            <a:pPr>
              <a:lnSpc>
                <a:spcPct val="90000"/>
              </a:lnSpc>
              <a:spcBef>
                <a:spcPts val="600"/>
              </a:spcBef>
            </a:pPr>
            <a:r>
              <a:rPr lang="cs-CZ" sz="1200" b="0" dirty="0" smtClean="0">
                <a:solidFill>
                  <a:srgbClr val="0000FF"/>
                </a:solidFill>
                <a:latin typeface="Arial" charset="0"/>
              </a:rPr>
              <a:t>COV </a:t>
            </a:r>
            <a:r>
              <a:rPr lang="cs-CZ" sz="1200" b="0" dirty="0">
                <a:solidFill>
                  <a:srgbClr val="0000FF"/>
                </a:solidFill>
                <a:latin typeface="Arial" charset="0"/>
              </a:rPr>
              <a:t>musí mít práva a odpovědnosti vztahující se k jeho </a:t>
            </a:r>
            <a:r>
              <a:rPr lang="cs-CZ" sz="1200" b="0" dirty="0" smtClean="0">
                <a:solidFill>
                  <a:srgbClr val="0000FF"/>
                </a:solidFill>
                <a:latin typeface="Arial" charset="0"/>
              </a:rPr>
              <a:t>certifikačním činnostem.</a:t>
            </a:r>
            <a:endParaRPr lang="cs-CZ" sz="1200" b="0" dirty="0">
              <a:solidFill>
                <a:srgbClr val="0000FF"/>
              </a:solidFill>
              <a:latin typeface="Arial" charset="0"/>
            </a:endParaRPr>
          </a:p>
          <a:p>
            <a:pPr>
              <a:spcBef>
                <a:spcPct val="20000"/>
              </a:spcBef>
            </a:pPr>
            <a:endParaRPr lang="cs-CZ" sz="1200" b="0" dirty="0">
              <a:solidFill>
                <a:srgbClr val="0000FF"/>
              </a:solidFill>
              <a:latin typeface="Arial" charset="0"/>
            </a:endParaRPr>
          </a:p>
        </p:txBody>
      </p:sp>
      <p:pic>
        <p:nvPicPr>
          <p:cNvPr id="7" name="Picture 25" descr="scov 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740352" y="44624"/>
            <a:ext cx="1091939" cy="836712"/>
          </a:xfrm>
          <a:prstGeom prst="rect">
            <a:avLst/>
          </a:prstGeom>
          <a:noFill/>
        </p:spPr>
      </p:pic>
      <p:sp>
        <p:nvSpPr>
          <p:cNvPr id="8" name="Rectangle 9"/>
          <p:cNvSpPr txBox="1">
            <a:spLocks noChangeArrowheads="1"/>
          </p:cNvSpPr>
          <p:nvPr/>
        </p:nvSpPr>
        <p:spPr bwMode="auto">
          <a:xfrm>
            <a:off x="4861173" y="1484784"/>
            <a:ext cx="3959225" cy="360040"/>
          </a:xfrm>
          <a:prstGeom prst="rect">
            <a:avLst/>
          </a:prstGeom>
          <a:solidFill>
            <a:schemeClr val="accent5"/>
          </a:solidFill>
          <a:ln w="19050">
            <a:noFill/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800">
                <a:solidFill>
                  <a:schemeClr val="tx1"/>
                </a:solidFill>
                <a:latin typeface="+mn-lt"/>
              </a:defRPr>
            </a:lvl2pPr>
            <a:lvl3pPr marL="9144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400">
                <a:solidFill>
                  <a:schemeClr val="tx1"/>
                </a:solidFill>
                <a:latin typeface="+mn-lt"/>
              </a:defRPr>
            </a:lvl3pPr>
            <a:lvl4pPr marL="13716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4pPr>
            <a:lvl5pPr marL="18288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5pPr>
            <a:lvl6pPr marL="228600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6pPr>
            <a:lvl7pPr marL="274320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7pPr>
            <a:lvl8pPr marL="320040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8pPr>
            <a:lvl9pPr marL="365760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algn="l" eaLnBrk="1" hangingPunct="1">
              <a:spcBef>
                <a:spcPts val="1200"/>
              </a:spcBef>
              <a:defRPr/>
            </a:pPr>
            <a:r>
              <a:rPr lang="cs-CZ" sz="18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cs-CZ" sz="1800" b="1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ČSN EN ISO/IEC 17065:2013</a:t>
            </a:r>
          </a:p>
        </p:txBody>
      </p:sp>
      <p:sp>
        <p:nvSpPr>
          <p:cNvPr id="9" name="Rectangle 9"/>
          <p:cNvSpPr txBox="1">
            <a:spLocks noChangeArrowheads="1"/>
          </p:cNvSpPr>
          <p:nvPr/>
        </p:nvSpPr>
        <p:spPr bwMode="auto">
          <a:xfrm>
            <a:off x="395536" y="1484784"/>
            <a:ext cx="3960812" cy="36004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9050">
            <a:noFill/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txBody>
          <a:bodyPr/>
          <a:lstStyle/>
          <a:p>
            <a:pPr>
              <a:spcBef>
                <a:spcPct val="20000"/>
              </a:spcBef>
            </a:pPr>
            <a:r>
              <a:rPr lang="cs-CZ" sz="1800" dirty="0" smtClean="0">
                <a:solidFill>
                  <a:srgbClr val="0000FF"/>
                </a:solidFill>
                <a:latin typeface="Arial" charset="0"/>
              </a:rPr>
              <a:t>ČSN EN 45011:1998 </a:t>
            </a:r>
            <a:endParaRPr lang="cs-CZ" sz="1800" dirty="0">
              <a:solidFill>
                <a:srgbClr val="0000FF"/>
              </a:solidFill>
              <a:latin typeface="Arial" charset="0"/>
            </a:endParaRPr>
          </a:p>
        </p:txBody>
      </p:sp>
      <p:sp>
        <p:nvSpPr>
          <p:cNvPr id="4" name="Obdélník 3"/>
          <p:cNvSpPr/>
          <p:nvPr/>
        </p:nvSpPr>
        <p:spPr bwMode="auto">
          <a:xfrm>
            <a:off x="395288" y="5301208"/>
            <a:ext cx="8437003" cy="1008112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  <a:headEnd type="none" w="med" len="med"/>
            <a:tailEnd type="none" w="med" len="med"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>
              <a:spcBef>
                <a:spcPts val="600"/>
              </a:spcBef>
            </a:pPr>
            <a:r>
              <a:rPr lang="cs-CZ" sz="1200" b="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Otázka právní subjektivity nepodléhá žádné zásadní změně, v normě ISO 17065  </a:t>
            </a:r>
            <a:r>
              <a:rPr lang="cs-CZ" sz="1200" b="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je </a:t>
            </a:r>
            <a:r>
              <a:rPr lang="cs-CZ" sz="1200" b="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pouze použita </a:t>
            </a:r>
            <a:r>
              <a:rPr lang="cs-CZ" sz="1200" b="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podrobnější specifikace </a:t>
            </a:r>
            <a:r>
              <a:rPr lang="cs-CZ" sz="1200" b="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požadavku, který upřesňuje zejména postavení COV, které jsou státními institucemi. To se může týkat např. celních orgánů, certifikačních orgánů provozovaných orgány dozoru nad trhem, apod.</a:t>
            </a:r>
            <a:endParaRPr lang="en-US" sz="1200" b="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03429836"/>
      </p:ext>
    </p:extLst>
  </p:cSld>
  <p:clrMapOvr>
    <a:masterClrMapping/>
  </p:clrMapOvr>
  <p:transition spd="slow">
    <p:zoom dir="in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6987480" y="6453336"/>
            <a:ext cx="1905000" cy="252264"/>
          </a:xfrm>
          <a:noFill/>
        </p:spPr>
        <p:txBody>
          <a:bodyPr/>
          <a:lstStyle/>
          <a:p>
            <a:fld id="{F7BB68C9-A070-4C5C-8B09-CEE91A3FDE2F}" type="slidenum">
              <a:rPr lang="cs-CZ" smtClean="0">
                <a:cs typeface="Arial" charset="0"/>
              </a:rPr>
              <a:pPr/>
              <a:t>11</a:t>
            </a:fld>
            <a:endParaRPr lang="cs-CZ" dirty="0" smtClean="0">
              <a:cs typeface="Arial" charset="0"/>
            </a:endParaRPr>
          </a:p>
        </p:txBody>
      </p:sp>
      <p:sp>
        <p:nvSpPr>
          <p:cNvPr id="7782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22610" y="188566"/>
            <a:ext cx="5041478" cy="792162"/>
          </a:xfrm>
        </p:spPr>
        <p:txBody>
          <a:bodyPr/>
          <a:lstStyle/>
          <a:p>
            <a:pPr algn="l" eaLnBrk="1" hangingPunct="1">
              <a:defRPr/>
            </a:pPr>
            <a:r>
              <a:rPr lang="cs-CZ" sz="24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</a:rPr>
              <a:t>Srovnání vybraných částí norem </a:t>
            </a:r>
            <a:br>
              <a:rPr lang="cs-CZ" sz="24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</a:rPr>
            </a:br>
            <a:r>
              <a:rPr lang="cs-CZ" sz="24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</a:rPr>
              <a:t>EN 45011 a ISO/IEC 17065 (5)</a:t>
            </a:r>
            <a:endParaRPr lang="cs-CZ" sz="2400" b="1" dirty="0">
              <a:solidFill>
                <a:srgbClr val="7030A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77833" name="Rectangle 9"/>
          <p:cNvSpPr>
            <a:spLocks noGrp="1" noChangeArrowheads="1"/>
          </p:cNvSpPr>
          <p:nvPr>
            <p:ph type="subTitle" idx="1"/>
          </p:nvPr>
        </p:nvSpPr>
        <p:spPr>
          <a:xfrm>
            <a:off x="4860925" y="2276277"/>
            <a:ext cx="3959225" cy="1368747"/>
          </a:xfrm>
          <a:solidFill>
            <a:schemeClr val="bg1"/>
          </a:solidFill>
          <a:ln w="12700">
            <a:solidFill>
              <a:srgbClr val="008000"/>
            </a:solidFill>
          </a:ln>
          <a:effectLst/>
        </p:spPr>
        <p:txBody>
          <a:bodyPr/>
          <a:lstStyle/>
          <a:p>
            <a:pPr algn="l" eaLnBrk="1" hangingPunct="1">
              <a:lnSpc>
                <a:spcPct val="90000"/>
              </a:lnSpc>
              <a:spcBef>
                <a:spcPts val="600"/>
              </a:spcBef>
              <a:defRPr/>
            </a:pPr>
            <a:r>
              <a:rPr lang="cs-CZ" sz="1200" b="1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čl. 7.5.1 a 7.5.2</a:t>
            </a:r>
          </a:p>
          <a:p>
            <a:pPr algn="l" eaLnBrk="1" hangingPunct="1">
              <a:lnSpc>
                <a:spcPct val="90000"/>
              </a:lnSpc>
              <a:spcBef>
                <a:spcPts val="600"/>
              </a:spcBef>
              <a:defRPr/>
            </a:pPr>
            <a:r>
              <a:rPr lang="cs-CZ" sz="1200" b="1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Přezkoumání</a:t>
            </a:r>
            <a:r>
              <a:rPr lang="cs-CZ" sz="1200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cs-CZ" sz="1200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musí provádět </a:t>
            </a:r>
            <a:r>
              <a:rPr lang="cs-CZ" sz="1200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pracovníci, kteří </a:t>
            </a:r>
            <a:r>
              <a:rPr lang="cs-CZ" sz="1200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nebyli </a:t>
            </a:r>
            <a:r>
              <a:rPr lang="cs-CZ" sz="1200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zapojeni v </a:t>
            </a:r>
            <a:r>
              <a:rPr lang="cs-CZ" sz="1200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procesu hodnocení. Doporučení pro </a:t>
            </a:r>
            <a:r>
              <a:rPr lang="cs-CZ" sz="1200" b="1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rozhodnutí o certifikaci</a:t>
            </a:r>
            <a:r>
              <a:rPr lang="cs-CZ" sz="1200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, založená na přezkoumání, musí být </a:t>
            </a:r>
            <a:r>
              <a:rPr lang="cs-CZ" sz="1200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dokumentována</a:t>
            </a:r>
            <a:r>
              <a:rPr lang="cs-CZ" sz="1200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cs-CZ" sz="1200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pokud přezkoumání a rozhodnutí o certifikaci nejsou prováděna současně stejnou osobou</a:t>
            </a:r>
            <a:r>
              <a:rPr lang="cs-CZ" sz="1200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cs-CZ" sz="1200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Rectangle 9"/>
          <p:cNvSpPr txBox="1">
            <a:spLocks noChangeArrowheads="1"/>
          </p:cNvSpPr>
          <p:nvPr/>
        </p:nvSpPr>
        <p:spPr bwMode="auto">
          <a:xfrm>
            <a:off x="395288" y="2276277"/>
            <a:ext cx="3960812" cy="1368747"/>
          </a:xfrm>
          <a:prstGeom prst="rect">
            <a:avLst/>
          </a:prstGeom>
          <a:solidFill>
            <a:schemeClr val="bg1"/>
          </a:solidFill>
          <a:ln w="12700">
            <a:solidFill>
              <a:srgbClr val="0000FF"/>
            </a:solidFill>
            <a:miter lim="800000"/>
            <a:headEnd/>
            <a:tailEnd/>
          </a:ln>
          <a:effectLst/>
        </p:spPr>
        <p:txBody>
          <a:bodyPr/>
          <a:lstStyle/>
          <a:p>
            <a:pPr>
              <a:lnSpc>
                <a:spcPct val="90000"/>
              </a:lnSpc>
              <a:spcBef>
                <a:spcPts val="600"/>
              </a:spcBef>
            </a:pPr>
            <a:r>
              <a:rPr lang="cs-CZ" sz="1200" dirty="0" smtClean="0">
                <a:solidFill>
                  <a:srgbClr val="0000FF"/>
                </a:solidFill>
                <a:latin typeface="Arial" charset="0"/>
              </a:rPr>
              <a:t>čl. 4.2 f):</a:t>
            </a:r>
          </a:p>
          <a:p>
            <a:pPr>
              <a:lnSpc>
                <a:spcPct val="90000"/>
              </a:lnSpc>
              <a:spcBef>
                <a:spcPts val="600"/>
              </a:spcBef>
            </a:pPr>
            <a:r>
              <a:rPr lang="cs-CZ" sz="1200" b="0" dirty="0">
                <a:solidFill>
                  <a:srgbClr val="0000FF"/>
                </a:solidFill>
                <a:latin typeface="Arial" charset="0"/>
              </a:rPr>
              <a:t>COV musí zajistit, aby každé </a:t>
            </a:r>
            <a:r>
              <a:rPr lang="cs-CZ" sz="1200" dirty="0">
                <a:solidFill>
                  <a:srgbClr val="0000FF"/>
                </a:solidFill>
                <a:latin typeface="Arial" charset="0"/>
              </a:rPr>
              <a:t>rozhodnutí o certifikaci </a:t>
            </a:r>
            <a:r>
              <a:rPr lang="cs-CZ" sz="1200" b="0" dirty="0">
                <a:solidFill>
                  <a:srgbClr val="0000FF"/>
                </a:solidFill>
                <a:latin typeface="Arial" charset="0"/>
              </a:rPr>
              <a:t>vydala jiná osoba nebo jiné osoby než ty, které prováděly </a:t>
            </a:r>
            <a:r>
              <a:rPr lang="cs-CZ" sz="1200" dirty="0">
                <a:solidFill>
                  <a:srgbClr val="0000FF"/>
                </a:solidFill>
                <a:latin typeface="Arial" charset="0"/>
              </a:rPr>
              <a:t>hodnocení</a:t>
            </a:r>
            <a:r>
              <a:rPr lang="cs-CZ" sz="1200" b="0" dirty="0" smtClean="0">
                <a:solidFill>
                  <a:srgbClr val="0000FF"/>
                </a:solidFill>
                <a:latin typeface="Arial" charset="0"/>
              </a:rPr>
              <a:t>.</a:t>
            </a:r>
          </a:p>
          <a:p>
            <a:pPr>
              <a:lnSpc>
                <a:spcPct val="90000"/>
              </a:lnSpc>
              <a:spcBef>
                <a:spcPts val="600"/>
              </a:spcBef>
            </a:pPr>
            <a:r>
              <a:rPr lang="cs-CZ" sz="1200" b="0" dirty="0" smtClean="0">
                <a:solidFill>
                  <a:srgbClr val="C00000"/>
                </a:solidFill>
                <a:latin typeface="Arial" charset="0"/>
              </a:rPr>
              <a:t>V EN 45011 se nevyskytuje proces přezkoumání (před rozhodnutím o certifikaci).</a:t>
            </a:r>
            <a:r>
              <a:rPr lang="cs-CZ" sz="1200" b="0" dirty="0" smtClean="0">
                <a:solidFill>
                  <a:srgbClr val="0000FF"/>
                </a:solidFill>
                <a:latin typeface="Arial" charset="0"/>
              </a:rPr>
              <a:t/>
            </a:r>
            <a:br>
              <a:rPr lang="cs-CZ" sz="1200" b="0" dirty="0" smtClean="0">
                <a:solidFill>
                  <a:srgbClr val="0000FF"/>
                </a:solidFill>
                <a:latin typeface="Arial" charset="0"/>
              </a:rPr>
            </a:br>
            <a:r>
              <a:rPr lang="cs-CZ" sz="1200" b="0" dirty="0" smtClean="0">
                <a:solidFill>
                  <a:srgbClr val="0000FF"/>
                </a:solidFill>
                <a:latin typeface="Arial" charset="0"/>
              </a:rPr>
              <a:t/>
            </a:r>
            <a:br>
              <a:rPr lang="cs-CZ" sz="1200" b="0" dirty="0" smtClean="0">
                <a:solidFill>
                  <a:srgbClr val="0000FF"/>
                </a:solidFill>
                <a:latin typeface="Arial" charset="0"/>
              </a:rPr>
            </a:br>
            <a:r>
              <a:rPr lang="cs-CZ" sz="1200" b="0" dirty="0" smtClean="0">
                <a:solidFill>
                  <a:srgbClr val="0000FF"/>
                </a:solidFill>
                <a:latin typeface="Arial" charset="0"/>
              </a:rPr>
              <a:t/>
            </a:r>
            <a:br>
              <a:rPr lang="cs-CZ" sz="1200" b="0" dirty="0" smtClean="0">
                <a:solidFill>
                  <a:srgbClr val="0000FF"/>
                </a:solidFill>
                <a:latin typeface="Arial" charset="0"/>
              </a:rPr>
            </a:br>
            <a:r>
              <a:rPr lang="cs-CZ" sz="1200" b="0" dirty="0" smtClean="0">
                <a:solidFill>
                  <a:srgbClr val="0000FF"/>
                </a:solidFill>
                <a:latin typeface="Arial" charset="0"/>
              </a:rPr>
              <a:t/>
            </a:r>
            <a:br>
              <a:rPr lang="cs-CZ" sz="1200" b="0" dirty="0" smtClean="0">
                <a:solidFill>
                  <a:srgbClr val="0000FF"/>
                </a:solidFill>
                <a:latin typeface="Arial" charset="0"/>
              </a:rPr>
            </a:br>
            <a:endParaRPr lang="cs-CZ" sz="1200" b="0" dirty="0" smtClean="0">
              <a:solidFill>
                <a:srgbClr val="0000FF"/>
              </a:solidFill>
              <a:latin typeface="Arial" charset="0"/>
            </a:endParaRPr>
          </a:p>
          <a:p>
            <a:pPr>
              <a:lnSpc>
                <a:spcPct val="90000"/>
              </a:lnSpc>
              <a:spcBef>
                <a:spcPts val="600"/>
              </a:spcBef>
            </a:pPr>
            <a:endParaRPr lang="cs-CZ" sz="1200" b="0" dirty="0">
              <a:solidFill>
                <a:srgbClr val="0000FF"/>
              </a:solidFill>
              <a:latin typeface="Arial" charset="0"/>
            </a:endParaRPr>
          </a:p>
        </p:txBody>
      </p:sp>
      <p:pic>
        <p:nvPicPr>
          <p:cNvPr id="7" name="Picture 25" descr="scov 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740352" y="44624"/>
            <a:ext cx="1091939" cy="836712"/>
          </a:xfrm>
          <a:prstGeom prst="rect">
            <a:avLst/>
          </a:prstGeom>
          <a:noFill/>
        </p:spPr>
      </p:pic>
      <p:sp>
        <p:nvSpPr>
          <p:cNvPr id="8" name="Rectangle 9"/>
          <p:cNvSpPr txBox="1">
            <a:spLocks noChangeArrowheads="1"/>
          </p:cNvSpPr>
          <p:nvPr/>
        </p:nvSpPr>
        <p:spPr bwMode="auto">
          <a:xfrm>
            <a:off x="4861173" y="1484784"/>
            <a:ext cx="3959225" cy="360040"/>
          </a:xfrm>
          <a:prstGeom prst="rect">
            <a:avLst/>
          </a:prstGeom>
          <a:solidFill>
            <a:schemeClr val="accent5"/>
          </a:solidFill>
          <a:ln w="19050">
            <a:noFill/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800">
                <a:solidFill>
                  <a:schemeClr val="tx1"/>
                </a:solidFill>
                <a:latin typeface="+mn-lt"/>
              </a:defRPr>
            </a:lvl2pPr>
            <a:lvl3pPr marL="9144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400">
                <a:solidFill>
                  <a:schemeClr val="tx1"/>
                </a:solidFill>
                <a:latin typeface="+mn-lt"/>
              </a:defRPr>
            </a:lvl3pPr>
            <a:lvl4pPr marL="13716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4pPr>
            <a:lvl5pPr marL="18288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5pPr>
            <a:lvl6pPr marL="228600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6pPr>
            <a:lvl7pPr marL="274320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7pPr>
            <a:lvl8pPr marL="320040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8pPr>
            <a:lvl9pPr marL="365760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algn="l" eaLnBrk="1" hangingPunct="1">
              <a:spcBef>
                <a:spcPts val="1200"/>
              </a:spcBef>
              <a:defRPr/>
            </a:pPr>
            <a:r>
              <a:rPr lang="cs-CZ" sz="18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cs-CZ" sz="1800" b="1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ČSN EN ISO/IEC 17065:2013</a:t>
            </a:r>
          </a:p>
        </p:txBody>
      </p:sp>
      <p:sp>
        <p:nvSpPr>
          <p:cNvPr id="9" name="Rectangle 9"/>
          <p:cNvSpPr txBox="1">
            <a:spLocks noChangeArrowheads="1"/>
          </p:cNvSpPr>
          <p:nvPr/>
        </p:nvSpPr>
        <p:spPr bwMode="auto">
          <a:xfrm>
            <a:off x="395536" y="1484784"/>
            <a:ext cx="3960812" cy="36004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9050">
            <a:noFill/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txBody>
          <a:bodyPr/>
          <a:lstStyle/>
          <a:p>
            <a:pPr>
              <a:spcBef>
                <a:spcPct val="20000"/>
              </a:spcBef>
            </a:pPr>
            <a:r>
              <a:rPr lang="cs-CZ" sz="1800" dirty="0" smtClean="0">
                <a:solidFill>
                  <a:srgbClr val="0000FF"/>
                </a:solidFill>
                <a:latin typeface="Arial" charset="0"/>
              </a:rPr>
              <a:t>ČSN EN 45011:1998 </a:t>
            </a:r>
            <a:endParaRPr lang="cs-CZ" sz="1800" dirty="0">
              <a:solidFill>
                <a:srgbClr val="0000FF"/>
              </a:solidFill>
              <a:latin typeface="Arial" charset="0"/>
            </a:endParaRPr>
          </a:p>
        </p:txBody>
      </p:sp>
      <p:sp>
        <p:nvSpPr>
          <p:cNvPr id="4" name="Obdélník 3"/>
          <p:cNvSpPr/>
          <p:nvPr/>
        </p:nvSpPr>
        <p:spPr bwMode="auto">
          <a:xfrm>
            <a:off x="383469" y="5373216"/>
            <a:ext cx="8437003" cy="1152128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  <a:headEnd type="none" w="med" len="med"/>
            <a:tailEnd type="none" w="med" len="med"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228600" indent="-228600">
              <a:spcBef>
                <a:spcPts val="600"/>
              </a:spcBef>
              <a:buFont typeface="+mj-lt"/>
              <a:buAutoNum type="arabicPeriod"/>
            </a:pPr>
            <a:r>
              <a:rPr lang="cs-CZ" sz="1200" b="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Před rozhodnutím o certifikaci je v ISO 17065 zařazena </a:t>
            </a:r>
            <a:r>
              <a:rPr lang="cs-CZ" sz="1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nová procedura – Přezkoumání</a:t>
            </a:r>
            <a:r>
              <a:rPr lang="cs-CZ" sz="1200" b="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cs-CZ" sz="1200" b="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Nicméně </a:t>
            </a:r>
            <a:r>
              <a:rPr lang="cs-CZ" sz="1200" b="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ze </a:t>
            </a:r>
            <a:r>
              <a:rPr lang="cs-CZ" sz="1200" b="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pokračovat i </a:t>
            </a:r>
            <a:r>
              <a:rPr lang="cs-CZ" sz="1200" b="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cs-CZ" sz="1200" b="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</a:br>
            <a:r>
              <a:rPr lang="cs-CZ" sz="1200" b="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v </a:t>
            </a:r>
            <a:r>
              <a:rPr lang="cs-CZ" sz="1200" b="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současné praxi rozhodování o certifikaci, </a:t>
            </a:r>
            <a:r>
              <a:rPr lang="cs-CZ" sz="1200" b="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jestliže je </a:t>
            </a:r>
            <a:r>
              <a:rPr lang="cs-CZ" sz="1200" b="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přezkoumání a rozhodnutí spojeno do jediné procedury </a:t>
            </a:r>
            <a:r>
              <a:rPr lang="cs-CZ" sz="1200" b="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vykonávané </a:t>
            </a:r>
            <a:r>
              <a:rPr lang="cs-CZ" sz="1200" b="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stejnou osobou.</a:t>
            </a:r>
            <a:endParaRPr lang="cs-CZ" sz="1200" b="0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 marL="228600" indent="-228600">
              <a:spcBef>
                <a:spcPts val="600"/>
              </a:spcBef>
              <a:buFont typeface="+mj-lt"/>
              <a:buAutoNum type="arabicPeriod"/>
            </a:pPr>
            <a:r>
              <a:rPr lang="cs-CZ" sz="1200" b="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Otázka pokrytí odpovědnosti za nesprávný výrok COV, škodu na výrobku nebo jiném majetku apod. je řešena poněkud podrobněji v ISO 17065. Vedle komerčního pojištění lze prokázat splnění i </a:t>
            </a:r>
            <a:r>
              <a:rPr lang="cs-CZ" sz="1200" b="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existencí </a:t>
            </a:r>
            <a:r>
              <a:rPr lang="cs-CZ" sz="1200" b="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hmotných či finančních </a:t>
            </a:r>
            <a:r>
              <a:rPr lang="cs-CZ" sz="1200" b="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rezerv.</a:t>
            </a:r>
            <a:endParaRPr lang="en-US" sz="1200" b="0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Rectangle 9"/>
          <p:cNvSpPr txBox="1">
            <a:spLocks noChangeArrowheads="1"/>
          </p:cNvSpPr>
          <p:nvPr/>
        </p:nvSpPr>
        <p:spPr bwMode="auto">
          <a:xfrm>
            <a:off x="4861173" y="4004469"/>
            <a:ext cx="3959225" cy="936699"/>
          </a:xfrm>
          <a:prstGeom prst="rect">
            <a:avLst/>
          </a:prstGeom>
          <a:solidFill>
            <a:schemeClr val="bg1"/>
          </a:solidFill>
          <a:ln w="12700">
            <a:solidFill>
              <a:srgbClr val="008000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800">
                <a:solidFill>
                  <a:schemeClr val="tx1"/>
                </a:solidFill>
                <a:latin typeface="+mn-lt"/>
              </a:defRPr>
            </a:lvl2pPr>
            <a:lvl3pPr marL="9144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400">
                <a:solidFill>
                  <a:schemeClr val="tx1"/>
                </a:solidFill>
                <a:latin typeface="+mn-lt"/>
              </a:defRPr>
            </a:lvl3pPr>
            <a:lvl4pPr marL="13716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4pPr>
            <a:lvl5pPr marL="18288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5pPr>
            <a:lvl6pPr marL="228600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6pPr>
            <a:lvl7pPr marL="274320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7pPr>
            <a:lvl8pPr marL="320040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8pPr>
            <a:lvl9pPr marL="365760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algn="l" eaLnBrk="1" hangingPunct="1">
              <a:lnSpc>
                <a:spcPct val="90000"/>
              </a:lnSpc>
              <a:spcBef>
                <a:spcPts val="600"/>
              </a:spcBef>
              <a:defRPr/>
            </a:pPr>
            <a:r>
              <a:rPr lang="cs-CZ" sz="1200" b="1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čl. 4.3.1</a:t>
            </a:r>
          </a:p>
          <a:p>
            <a:pPr algn="l" eaLnBrk="1" hangingPunct="1">
              <a:lnSpc>
                <a:spcPct val="90000"/>
              </a:lnSpc>
              <a:spcBef>
                <a:spcPts val="600"/>
              </a:spcBef>
              <a:defRPr/>
            </a:pPr>
            <a:r>
              <a:rPr lang="cs-CZ" sz="1200" b="0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COV musí mít odpovídající opatření (např. pojištění nebo </a:t>
            </a:r>
            <a:r>
              <a:rPr lang="cs-CZ" sz="1200" b="0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rezervy</a:t>
            </a:r>
            <a:r>
              <a:rPr lang="cs-CZ" sz="1200" b="0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) k pokrytí odpovědností plynoucích z jeho činností</a:t>
            </a:r>
            <a:r>
              <a:rPr lang="cs-CZ" sz="1200" b="0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cs-CZ" sz="1200" b="0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Rectangle 9"/>
          <p:cNvSpPr txBox="1">
            <a:spLocks noChangeArrowheads="1"/>
          </p:cNvSpPr>
          <p:nvPr/>
        </p:nvSpPr>
        <p:spPr bwMode="auto">
          <a:xfrm>
            <a:off x="395536" y="4004469"/>
            <a:ext cx="3960812" cy="936699"/>
          </a:xfrm>
          <a:prstGeom prst="rect">
            <a:avLst/>
          </a:prstGeom>
          <a:solidFill>
            <a:schemeClr val="bg1"/>
          </a:solidFill>
          <a:ln w="12700">
            <a:solidFill>
              <a:srgbClr val="0000FF"/>
            </a:solidFill>
            <a:miter lim="800000"/>
            <a:headEnd/>
            <a:tailEnd/>
          </a:ln>
          <a:effectLst/>
        </p:spPr>
        <p:txBody>
          <a:bodyPr/>
          <a:lstStyle/>
          <a:p>
            <a:pPr>
              <a:lnSpc>
                <a:spcPct val="90000"/>
              </a:lnSpc>
              <a:spcBef>
                <a:spcPts val="600"/>
              </a:spcBef>
            </a:pPr>
            <a:r>
              <a:rPr lang="cs-CZ" sz="1200" dirty="0" smtClean="0">
                <a:solidFill>
                  <a:srgbClr val="0000FF"/>
                </a:solidFill>
                <a:latin typeface="Arial" charset="0"/>
              </a:rPr>
              <a:t>čl. 4.2 h):</a:t>
            </a:r>
          </a:p>
          <a:p>
            <a:pPr>
              <a:lnSpc>
                <a:spcPct val="90000"/>
              </a:lnSpc>
              <a:spcBef>
                <a:spcPts val="600"/>
              </a:spcBef>
            </a:pPr>
            <a:r>
              <a:rPr lang="cs-CZ" sz="1200" b="0" dirty="0">
                <a:solidFill>
                  <a:srgbClr val="0000FF"/>
                </a:solidFill>
                <a:latin typeface="Arial" charset="0"/>
              </a:rPr>
              <a:t>COV musí </a:t>
            </a:r>
            <a:r>
              <a:rPr lang="cs-CZ" sz="1200" b="0" dirty="0" smtClean="0">
                <a:solidFill>
                  <a:srgbClr val="0000FF"/>
                </a:solidFill>
                <a:latin typeface="Arial" charset="0"/>
              </a:rPr>
              <a:t>přijmout </a:t>
            </a:r>
            <a:r>
              <a:rPr lang="cs-CZ" sz="1200" b="0" dirty="0">
                <a:solidFill>
                  <a:srgbClr val="0000FF"/>
                </a:solidFill>
                <a:latin typeface="Arial" charset="0"/>
              </a:rPr>
              <a:t>přiměřená opatření pro pokrytí </a:t>
            </a:r>
            <a:r>
              <a:rPr lang="cs-CZ" sz="1200" b="0" dirty="0" smtClean="0">
                <a:solidFill>
                  <a:srgbClr val="0000FF"/>
                </a:solidFill>
                <a:latin typeface="Arial" charset="0"/>
              </a:rPr>
              <a:t>odpovědností vyplývajících </a:t>
            </a:r>
            <a:r>
              <a:rPr lang="cs-CZ" sz="1200" b="0" dirty="0">
                <a:solidFill>
                  <a:srgbClr val="0000FF"/>
                </a:solidFill>
                <a:latin typeface="Arial" charset="0"/>
              </a:rPr>
              <a:t>z jeho </a:t>
            </a:r>
            <a:r>
              <a:rPr lang="cs-CZ" sz="1200" b="0" dirty="0" smtClean="0">
                <a:solidFill>
                  <a:srgbClr val="0000FF"/>
                </a:solidFill>
                <a:latin typeface="Arial" charset="0"/>
              </a:rPr>
              <a:t>činností</a:t>
            </a:r>
            <a:endParaRPr lang="cs-CZ" sz="1200" b="0" dirty="0">
              <a:solidFill>
                <a:srgbClr val="0000FF"/>
              </a:solidFill>
              <a:latin typeface="Arial" charset="0"/>
            </a:endParaRPr>
          </a:p>
          <a:p>
            <a:pPr>
              <a:lnSpc>
                <a:spcPct val="90000"/>
              </a:lnSpc>
              <a:spcBef>
                <a:spcPts val="600"/>
              </a:spcBef>
            </a:pPr>
            <a:r>
              <a:rPr lang="cs-CZ" sz="1200" b="0" dirty="0" smtClean="0">
                <a:solidFill>
                  <a:srgbClr val="0000FF"/>
                </a:solidFill>
                <a:latin typeface="Arial" charset="0"/>
              </a:rPr>
              <a:t/>
            </a:r>
            <a:br>
              <a:rPr lang="cs-CZ" sz="1200" b="0" dirty="0" smtClean="0">
                <a:solidFill>
                  <a:srgbClr val="0000FF"/>
                </a:solidFill>
                <a:latin typeface="Arial" charset="0"/>
              </a:rPr>
            </a:br>
            <a:r>
              <a:rPr lang="cs-CZ" sz="1200" b="0" dirty="0" smtClean="0">
                <a:solidFill>
                  <a:srgbClr val="0000FF"/>
                </a:solidFill>
                <a:latin typeface="Arial" charset="0"/>
              </a:rPr>
              <a:t/>
            </a:r>
            <a:br>
              <a:rPr lang="cs-CZ" sz="1200" b="0" dirty="0" smtClean="0">
                <a:solidFill>
                  <a:srgbClr val="0000FF"/>
                </a:solidFill>
                <a:latin typeface="Arial" charset="0"/>
              </a:rPr>
            </a:br>
            <a:r>
              <a:rPr lang="cs-CZ" sz="1200" b="0" dirty="0" smtClean="0">
                <a:solidFill>
                  <a:srgbClr val="0000FF"/>
                </a:solidFill>
                <a:latin typeface="Arial" charset="0"/>
              </a:rPr>
              <a:t/>
            </a:r>
            <a:br>
              <a:rPr lang="cs-CZ" sz="1200" b="0" dirty="0" smtClean="0">
                <a:solidFill>
                  <a:srgbClr val="0000FF"/>
                </a:solidFill>
                <a:latin typeface="Arial" charset="0"/>
              </a:rPr>
            </a:br>
            <a:r>
              <a:rPr lang="cs-CZ" sz="1200" b="0" dirty="0" smtClean="0">
                <a:solidFill>
                  <a:srgbClr val="0000FF"/>
                </a:solidFill>
                <a:latin typeface="Arial" charset="0"/>
              </a:rPr>
              <a:t/>
            </a:r>
            <a:br>
              <a:rPr lang="cs-CZ" sz="1200" b="0" dirty="0" smtClean="0">
                <a:solidFill>
                  <a:srgbClr val="0000FF"/>
                </a:solidFill>
                <a:latin typeface="Arial" charset="0"/>
              </a:rPr>
            </a:br>
            <a:endParaRPr lang="cs-CZ" sz="1200" b="0" dirty="0" smtClean="0">
              <a:solidFill>
                <a:srgbClr val="0000FF"/>
              </a:solidFill>
              <a:latin typeface="Arial" charset="0"/>
            </a:endParaRPr>
          </a:p>
          <a:p>
            <a:pPr>
              <a:lnSpc>
                <a:spcPct val="90000"/>
              </a:lnSpc>
              <a:spcBef>
                <a:spcPts val="600"/>
              </a:spcBef>
            </a:pPr>
            <a:endParaRPr lang="cs-CZ" sz="1200" b="0" dirty="0">
              <a:solidFill>
                <a:srgbClr val="0000FF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7249314"/>
      </p:ext>
    </p:extLst>
  </p:cSld>
  <p:clrMapOvr>
    <a:masterClrMapping/>
  </p:clrMapOvr>
  <p:transition spd="slow">
    <p:zoom dir="in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6987480" y="6453336"/>
            <a:ext cx="1905000" cy="252264"/>
          </a:xfrm>
          <a:noFill/>
        </p:spPr>
        <p:txBody>
          <a:bodyPr/>
          <a:lstStyle/>
          <a:p>
            <a:fld id="{F7BB68C9-A070-4C5C-8B09-CEE91A3FDE2F}" type="slidenum">
              <a:rPr lang="cs-CZ" smtClean="0">
                <a:cs typeface="Arial" charset="0"/>
              </a:rPr>
              <a:pPr/>
              <a:t>12</a:t>
            </a:fld>
            <a:endParaRPr lang="cs-CZ" dirty="0" smtClean="0">
              <a:cs typeface="Arial" charset="0"/>
            </a:endParaRPr>
          </a:p>
        </p:txBody>
      </p:sp>
      <p:sp>
        <p:nvSpPr>
          <p:cNvPr id="7782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22610" y="188566"/>
            <a:ext cx="5041478" cy="792162"/>
          </a:xfrm>
        </p:spPr>
        <p:txBody>
          <a:bodyPr/>
          <a:lstStyle/>
          <a:p>
            <a:pPr algn="l" eaLnBrk="1" hangingPunct="1">
              <a:defRPr/>
            </a:pPr>
            <a:r>
              <a:rPr lang="cs-CZ" sz="24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</a:rPr>
              <a:t>Srovnání vybraných částí norem </a:t>
            </a:r>
            <a:br>
              <a:rPr lang="cs-CZ" sz="24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</a:rPr>
            </a:br>
            <a:r>
              <a:rPr lang="cs-CZ" sz="24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</a:rPr>
              <a:t>EN 45011 a ISO/IEC 17065 (6)</a:t>
            </a:r>
            <a:endParaRPr lang="cs-CZ" sz="2400" b="1" dirty="0">
              <a:solidFill>
                <a:srgbClr val="7030A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77833" name="Rectangle 9"/>
          <p:cNvSpPr>
            <a:spLocks noGrp="1" noChangeArrowheads="1"/>
          </p:cNvSpPr>
          <p:nvPr>
            <p:ph type="subTitle" idx="1"/>
          </p:nvPr>
        </p:nvSpPr>
        <p:spPr>
          <a:xfrm>
            <a:off x="4860925" y="1988245"/>
            <a:ext cx="3959225" cy="3024931"/>
          </a:xfrm>
          <a:solidFill>
            <a:schemeClr val="bg1"/>
          </a:solidFill>
          <a:ln w="12700">
            <a:solidFill>
              <a:srgbClr val="008000"/>
            </a:solidFill>
          </a:ln>
          <a:effectLst/>
        </p:spPr>
        <p:txBody>
          <a:bodyPr/>
          <a:lstStyle/>
          <a:p>
            <a:pPr algn="l" eaLnBrk="1" hangingPunct="1">
              <a:lnSpc>
                <a:spcPct val="90000"/>
              </a:lnSpc>
              <a:spcBef>
                <a:spcPts val="600"/>
              </a:spcBef>
              <a:defRPr/>
            </a:pPr>
            <a:r>
              <a:rPr lang="cs-CZ" sz="1200" b="1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čl. 4.2.6</a:t>
            </a:r>
          </a:p>
          <a:p>
            <a:pPr algn="l" eaLnBrk="1" hangingPunct="1">
              <a:lnSpc>
                <a:spcPct val="90000"/>
              </a:lnSpc>
              <a:spcBef>
                <a:spcPts val="600"/>
              </a:spcBef>
              <a:defRPr/>
            </a:pPr>
            <a:r>
              <a:rPr lang="cs-CZ" sz="1200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COV nesmí</a:t>
            </a:r>
            <a:r>
              <a:rPr lang="cs-CZ" sz="1200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:</a:t>
            </a:r>
          </a:p>
          <a:p>
            <a:pPr algn="l" eaLnBrk="1" hangingPunct="1">
              <a:lnSpc>
                <a:spcPct val="90000"/>
              </a:lnSpc>
              <a:spcBef>
                <a:spcPts val="300"/>
              </a:spcBef>
              <a:defRPr/>
            </a:pPr>
            <a:r>
              <a:rPr lang="cs-CZ" sz="1200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- být konstruktérem, výrobcem, montážním pracovníkem, distributorem nebo servisním pracovištěm certifikovaného produktu</a:t>
            </a:r>
          </a:p>
          <a:p>
            <a:pPr algn="l" eaLnBrk="1" hangingPunct="1">
              <a:lnSpc>
                <a:spcPct val="90000"/>
              </a:lnSpc>
              <a:spcBef>
                <a:spcPts val="300"/>
              </a:spcBef>
              <a:defRPr/>
            </a:pPr>
            <a:r>
              <a:rPr lang="cs-CZ" sz="1200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- návrhářem, realizátorem, provozovatelem nebo operátorem </a:t>
            </a:r>
            <a:r>
              <a:rPr lang="cs-CZ" sz="1200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certifikovaného </a:t>
            </a:r>
            <a:r>
              <a:rPr lang="cs-CZ" sz="1200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procesu</a:t>
            </a:r>
          </a:p>
          <a:p>
            <a:pPr algn="l" eaLnBrk="1" hangingPunct="1">
              <a:lnSpc>
                <a:spcPct val="90000"/>
              </a:lnSpc>
              <a:spcBef>
                <a:spcPts val="300"/>
              </a:spcBef>
              <a:defRPr/>
            </a:pPr>
            <a:r>
              <a:rPr lang="cs-CZ" sz="1200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- být návrhářem, realizátorem, poskytovatelem nebo </a:t>
            </a:r>
            <a:r>
              <a:rPr lang="cs-CZ" sz="1200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provozovatelem </a:t>
            </a:r>
            <a:r>
              <a:rPr lang="cs-CZ" sz="1200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certifikované služby</a:t>
            </a:r>
          </a:p>
          <a:p>
            <a:pPr algn="l" eaLnBrk="1" hangingPunct="1">
              <a:lnSpc>
                <a:spcPct val="90000"/>
              </a:lnSpc>
              <a:spcBef>
                <a:spcPts val="600"/>
              </a:spcBef>
              <a:defRPr/>
            </a:pPr>
            <a:r>
              <a:rPr lang="cs-CZ" sz="1200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COV </a:t>
            </a:r>
            <a:r>
              <a:rPr lang="cs-CZ" sz="1200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nesmí nabízet </a:t>
            </a:r>
            <a:r>
              <a:rPr lang="cs-CZ" sz="1200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svým klientům </a:t>
            </a:r>
            <a:r>
              <a:rPr lang="cs-CZ" sz="1200" b="1" dirty="0">
                <a:latin typeface="Arial" pitchFamily="34" charset="0"/>
                <a:cs typeface="Arial" pitchFamily="34" charset="0"/>
              </a:rPr>
              <a:t>poradenství pro </a:t>
            </a:r>
            <a:r>
              <a:rPr lang="cs-CZ" sz="1200" b="1" dirty="0" smtClean="0">
                <a:latin typeface="Arial" pitchFamily="34" charset="0"/>
                <a:cs typeface="Arial" pitchFamily="34" charset="0"/>
              </a:rPr>
              <a:t>návrh, výrobu, </a:t>
            </a:r>
            <a:r>
              <a:rPr lang="cs-CZ" sz="1200" b="1" dirty="0">
                <a:latin typeface="Arial" pitchFamily="34" charset="0"/>
                <a:cs typeface="Arial" pitchFamily="34" charset="0"/>
              </a:rPr>
              <a:t>instalování, udržování nebo distribuování</a:t>
            </a:r>
            <a:r>
              <a:rPr lang="cs-CZ" sz="1200" b="1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cs-CZ" sz="1200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certifikovaného produktu, procesu či služby, ani nabízet </a:t>
            </a:r>
            <a:r>
              <a:rPr lang="cs-CZ" sz="1200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svým klientům </a:t>
            </a:r>
            <a:r>
              <a:rPr lang="cs-CZ" sz="1200" b="1" dirty="0">
                <a:latin typeface="Arial" pitchFamily="34" charset="0"/>
                <a:cs typeface="Arial" pitchFamily="34" charset="0"/>
              </a:rPr>
              <a:t>poradenství v systému managementu </a:t>
            </a:r>
            <a:r>
              <a:rPr lang="cs-CZ" sz="1200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nebo interní auditování, jestliže </a:t>
            </a:r>
            <a:r>
              <a:rPr lang="cs-CZ" sz="1200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certifikační schéma vyžaduje </a:t>
            </a:r>
            <a:r>
              <a:rPr lang="cs-CZ" sz="1200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hodnocení systému </a:t>
            </a:r>
            <a:r>
              <a:rPr lang="cs-CZ" sz="1200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managementu.</a:t>
            </a:r>
            <a:endParaRPr lang="cs-CZ" sz="1200" dirty="0">
              <a:solidFill>
                <a:srgbClr val="008000"/>
              </a:solidFill>
              <a:latin typeface="Arial" pitchFamily="34" charset="0"/>
              <a:cs typeface="Arial" pitchFamily="34" charset="0"/>
            </a:endParaRPr>
          </a:p>
          <a:p>
            <a:pPr algn="l" eaLnBrk="1" hangingPunct="1">
              <a:lnSpc>
                <a:spcPct val="90000"/>
              </a:lnSpc>
              <a:spcBef>
                <a:spcPts val="600"/>
              </a:spcBef>
              <a:defRPr/>
            </a:pPr>
            <a:endParaRPr lang="cs-CZ" sz="1200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Rectangle 9"/>
          <p:cNvSpPr txBox="1">
            <a:spLocks noChangeArrowheads="1"/>
          </p:cNvSpPr>
          <p:nvPr/>
        </p:nvSpPr>
        <p:spPr bwMode="auto">
          <a:xfrm>
            <a:off x="395288" y="1988245"/>
            <a:ext cx="3960812" cy="3024931"/>
          </a:xfrm>
          <a:prstGeom prst="rect">
            <a:avLst/>
          </a:prstGeom>
          <a:solidFill>
            <a:schemeClr val="bg1"/>
          </a:solidFill>
          <a:ln w="12700">
            <a:solidFill>
              <a:srgbClr val="0000FF"/>
            </a:solidFill>
            <a:miter lim="800000"/>
            <a:headEnd/>
            <a:tailEnd/>
          </a:ln>
          <a:effectLst/>
        </p:spPr>
        <p:txBody>
          <a:bodyPr/>
          <a:lstStyle/>
          <a:p>
            <a:pPr>
              <a:lnSpc>
                <a:spcPct val="90000"/>
              </a:lnSpc>
              <a:spcBef>
                <a:spcPts val="600"/>
              </a:spcBef>
            </a:pPr>
            <a:r>
              <a:rPr lang="cs-CZ" sz="1200" dirty="0" smtClean="0">
                <a:solidFill>
                  <a:srgbClr val="0000FF"/>
                </a:solidFill>
                <a:latin typeface="Arial" charset="0"/>
              </a:rPr>
              <a:t>čl. 4.2 o):</a:t>
            </a:r>
          </a:p>
          <a:p>
            <a:pPr>
              <a:lnSpc>
                <a:spcPct val="90000"/>
              </a:lnSpc>
              <a:spcBef>
                <a:spcPts val="600"/>
              </a:spcBef>
            </a:pPr>
            <a:r>
              <a:rPr lang="cs-CZ" sz="1200" b="0" dirty="0">
                <a:solidFill>
                  <a:srgbClr val="0000FF"/>
                </a:solidFill>
                <a:latin typeface="Arial" charset="0"/>
              </a:rPr>
              <a:t>COV </a:t>
            </a:r>
            <a:r>
              <a:rPr lang="cs-CZ" sz="1200" b="0" dirty="0" smtClean="0">
                <a:solidFill>
                  <a:srgbClr val="0000FF"/>
                </a:solidFill>
                <a:latin typeface="Arial" charset="0"/>
              </a:rPr>
              <a:t>nesmí </a:t>
            </a:r>
            <a:r>
              <a:rPr lang="cs-CZ" sz="1200" dirty="0">
                <a:solidFill>
                  <a:srgbClr val="0000FF"/>
                </a:solidFill>
                <a:latin typeface="Arial" charset="0"/>
              </a:rPr>
              <a:t>dodávat nebo navrhovat </a:t>
            </a:r>
            <a:r>
              <a:rPr lang="cs-CZ" sz="1200" b="0" dirty="0">
                <a:solidFill>
                  <a:srgbClr val="0000FF"/>
                </a:solidFill>
                <a:latin typeface="Arial" charset="0"/>
              </a:rPr>
              <a:t>výrobky toho typu, který </a:t>
            </a:r>
            <a:r>
              <a:rPr lang="cs-CZ" sz="1200" b="0" dirty="0" smtClean="0">
                <a:solidFill>
                  <a:srgbClr val="0000FF"/>
                </a:solidFill>
                <a:latin typeface="Arial" charset="0"/>
              </a:rPr>
              <a:t>certifikuje. </a:t>
            </a:r>
          </a:p>
          <a:p>
            <a:pPr>
              <a:lnSpc>
                <a:spcPct val="90000"/>
              </a:lnSpc>
              <a:spcBef>
                <a:spcPts val="600"/>
              </a:spcBef>
            </a:pPr>
            <a:r>
              <a:rPr lang="cs-CZ" sz="1200" b="0" dirty="0">
                <a:solidFill>
                  <a:srgbClr val="0000FF"/>
                </a:solidFill>
                <a:latin typeface="Arial" charset="0"/>
              </a:rPr>
              <a:t>COV nesmí poskytovat žadateli rady nebo </a:t>
            </a:r>
            <a:r>
              <a:rPr lang="cs-CZ" sz="1200" dirty="0">
                <a:solidFill>
                  <a:schemeClr val="tx1"/>
                </a:solidFill>
                <a:latin typeface="Arial" charset="0"/>
              </a:rPr>
              <a:t>konzultační služby</a:t>
            </a:r>
            <a:r>
              <a:rPr lang="cs-CZ" sz="1200" b="0" dirty="0">
                <a:solidFill>
                  <a:srgbClr val="0000FF"/>
                </a:solidFill>
                <a:latin typeface="Arial" charset="0"/>
              </a:rPr>
              <a:t> </a:t>
            </a:r>
            <a:r>
              <a:rPr lang="cs-CZ" sz="1200" b="0" dirty="0" smtClean="0">
                <a:solidFill>
                  <a:srgbClr val="0000FF"/>
                </a:solidFill>
                <a:latin typeface="Arial" charset="0"/>
              </a:rPr>
              <a:t>týkající </a:t>
            </a:r>
            <a:r>
              <a:rPr lang="cs-CZ" sz="1200" b="0" dirty="0">
                <a:solidFill>
                  <a:srgbClr val="0000FF"/>
                </a:solidFill>
                <a:latin typeface="Arial" charset="0"/>
              </a:rPr>
              <a:t>se způsobu jednání v záležitostech, které jsou překážkami </a:t>
            </a:r>
            <a:r>
              <a:rPr lang="cs-CZ" sz="1200" b="0" dirty="0" smtClean="0">
                <a:solidFill>
                  <a:srgbClr val="0000FF"/>
                </a:solidFill>
                <a:latin typeface="Arial" charset="0"/>
              </a:rPr>
              <a:t>požadované </a:t>
            </a:r>
            <a:r>
              <a:rPr lang="cs-CZ" sz="1200" b="0" dirty="0">
                <a:solidFill>
                  <a:srgbClr val="0000FF"/>
                </a:solidFill>
                <a:latin typeface="Arial" charset="0"/>
              </a:rPr>
              <a:t>certifikace</a:t>
            </a:r>
          </a:p>
        </p:txBody>
      </p:sp>
      <p:pic>
        <p:nvPicPr>
          <p:cNvPr id="7" name="Picture 25" descr="scov 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740352" y="44624"/>
            <a:ext cx="1091939" cy="836712"/>
          </a:xfrm>
          <a:prstGeom prst="rect">
            <a:avLst/>
          </a:prstGeom>
          <a:noFill/>
        </p:spPr>
      </p:pic>
      <p:sp>
        <p:nvSpPr>
          <p:cNvPr id="8" name="Rectangle 9"/>
          <p:cNvSpPr txBox="1">
            <a:spLocks noChangeArrowheads="1"/>
          </p:cNvSpPr>
          <p:nvPr/>
        </p:nvSpPr>
        <p:spPr bwMode="auto">
          <a:xfrm>
            <a:off x="4861173" y="1340768"/>
            <a:ext cx="3959225" cy="360040"/>
          </a:xfrm>
          <a:prstGeom prst="rect">
            <a:avLst/>
          </a:prstGeom>
          <a:solidFill>
            <a:schemeClr val="accent5"/>
          </a:solidFill>
          <a:ln w="19050">
            <a:noFill/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800">
                <a:solidFill>
                  <a:schemeClr val="tx1"/>
                </a:solidFill>
                <a:latin typeface="+mn-lt"/>
              </a:defRPr>
            </a:lvl2pPr>
            <a:lvl3pPr marL="9144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400">
                <a:solidFill>
                  <a:schemeClr val="tx1"/>
                </a:solidFill>
                <a:latin typeface="+mn-lt"/>
              </a:defRPr>
            </a:lvl3pPr>
            <a:lvl4pPr marL="13716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4pPr>
            <a:lvl5pPr marL="18288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5pPr>
            <a:lvl6pPr marL="228600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6pPr>
            <a:lvl7pPr marL="274320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7pPr>
            <a:lvl8pPr marL="320040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8pPr>
            <a:lvl9pPr marL="365760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algn="l" eaLnBrk="1" hangingPunct="1">
              <a:spcBef>
                <a:spcPts val="1200"/>
              </a:spcBef>
              <a:defRPr/>
            </a:pPr>
            <a:r>
              <a:rPr lang="cs-CZ" sz="18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cs-CZ" sz="1800" b="1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ČSN EN ISO/IEC 17065:2013</a:t>
            </a:r>
          </a:p>
        </p:txBody>
      </p:sp>
      <p:sp>
        <p:nvSpPr>
          <p:cNvPr id="9" name="Rectangle 9"/>
          <p:cNvSpPr txBox="1">
            <a:spLocks noChangeArrowheads="1"/>
          </p:cNvSpPr>
          <p:nvPr/>
        </p:nvSpPr>
        <p:spPr bwMode="auto">
          <a:xfrm>
            <a:off x="395536" y="1340768"/>
            <a:ext cx="3960812" cy="36004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9050">
            <a:noFill/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txBody>
          <a:bodyPr/>
          <a:lstStyle/>
          <a:p>
            <a:pPr>
              <a:spcBef>
                <a:spcPct val="20000"/>
              </a:spcBef>
            </a:pPr>
            <a:r>
              <a:rPr lang="cs-CZ" sz="1800" dirty="0" smtClean="0">
                <a:solidFill>
                  <a:srgbClr val="0000FF"/>
                </a:solidFill>
                <a:latin typeface="Arial" charset="0"/>
              </a:rPr>
              <a:t>ČSN EN 45011:1998 </a:t>
            </a:r>
            <a:endParaRPr lang="cs-CZ" sz="1800" dirty="0">
              <a:solidFill>
                <a:srgbClr val="0000FF"/>
              </a:solidFill>
              <a:latin typeface="Arial" charset="0"/>
            </a:endParaRPr>
          </a:p>
        </p:txBody>
      </p:sp>
      <p:sp>
        <p:nvSpPr>
          <p:cNvPr id="4" name="Obdélník 3"/>
          <p:cNvSpPr/>
          <p:nvPr/>
        </p:nvSpPr>
        <p:spPr bwMode="auto">
          <a:xfrm>
            <a:off x="383469" y="5229200"/>
            <a:ext cx="8437003" cy="1224136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  <a:headEnd type="none" w="med" len="med"/>
            <a:tailEnd type="none" w="med" len="med"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58775" indent="-358775">
              <a:spcBef>
                <a:spcPts val="600"/>
              </a:spcBef>
              <a:buFont typeface="Wingdings" pitchFamily="2" charset="2"/>
              <a:buChar char="Ë"/>
            </a:pPr>
            <a:r>
              <a:rPr lang="cs-CZ" sz="1200" b="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Řešení </a:t>
            </a:r>
            <a:r>
              <a:rPr lang="cs-CZ" sz="1200" b="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problematiky </a:t>
            </a:r>
            <a:r>
              <a:rPr lang="cs-CZ" sz="1200" b="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střetu </a:t>
            </a:r>
            <a:r>
              <a:rPr lang="cs-CZ" sz="1200" b="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zájmů </a:t>
            </a:r>
            <a:r>
              <a:rPr lang="cs-CZ" sz="1200" b="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je </a:t>
            </a:r>
            <a:r>
              <a:rPr lang="cs-CZ" sz="1200" b="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podrobně konkretizováno i pro případy certifikace </a:t>
            </a:r>
            <a:r>
              <a:rPr lang="cs-CZ" sz="1200" b="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procesů a služeb.</a:t>
            </a:r>
            <a:endParaRPr lang="cs-CZ" sz="1200" b="0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 marL="352425" indent="-352425">
              <a:spcBef>
                <a:spcPts val="600"/>
              </a:spcBef>
              <a:buFont typeface="Wingdings" pitchFamily="2" charset="2"/>
              <a:buChar char="Ë"/>
            </a:pPr>
            <a:r>
              <a:rPr lang="cs-CZ" sz="1200" b="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Celkem vágní </a:t>
            </a:r>
            <a:r>
              <a:rPr lang="cs-CZ" sz="1200" b="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požadavek </a:t>
            </a:r>
            <a:r>
              <a:rPr lang="cs-CZ" sz="1200" b="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normy EN 45011 byl </a:t>
            </a:r>
            <a:r>
              <a:rPr lang="cs-CZ" sz="1200" b="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upřesněn a rozšířen i na oblast COSM, </a:t>
            </a:r>
            <a:r>
              <a:rPr lang="cs-CZ" sz="1200" b="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jestliže součástí </a:t>
            </a:r>
            <a:r>
              <a:rPr lang="cs-CZ" sz="1200" b="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certifikačního schématu </a:t>
            </a:r>
            <a:r>
              <a:rPr lang="cs-CZ" sz="1200" b="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má být také audit na místě. </a:t>
            </a:r>
            <a:r>
              <a:rPr lang="cs-CZ" sz="1200" b="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Kromě </a:t>
            </a:r>
            <a:r>
              <a:rPr lang="cs-CZ" sz="1200" b="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klasického poradenství </a:t>
            </a:r>
            <a:r>
              <a:rPr lang="cs-CZ" sz="1200" b="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nesmí COV nabízet </a:t>
            </a:r>
            <a:r>
              <a:rPr lang="cs-CZ" sz="1200" b="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ani </a:t>
            </a:r>
            <a:r>
              <a:rPr lang="cs-CZ" sz="1200" b="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interní audity </a:t>
            </a:r>
            <a:r>
              <a:rPr lang="cs-CZ" sz="1200" b="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klientům</a:t>
            </a:r>
            <a:r>
              <a:rPr lang="cs-CZ" sz="1200" b="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pPr marL="352425" indent="-352425">
              <a:spcBef>
                <a:spcPts val="600"/>
              </a:spcBef>
              <a:buFont typeface="Wingdings" pitchFamily="2" charset="2"/>
              <a:buChar char="Ë"/>
            </a:pPr>
            <a:r>
              <a:rPr lang="cs-CZ" sz="1200" b="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To </a:t>
            </a:r>
            <a:r>
              <a:rPr lang="cs-CZ" sz="1200" b="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nevylučuje možnost výměny informací (např. vysvětlování </a:t>
            </a:r>
            <a:r>
              <a:rPr lang="cs-CZ" sz="1200" b="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zjištění </a:t>
            </a:r>
            <a:r>
              <a:rPr lang="cs-CZ" sz="1200" b="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nebo objasňování požadavků) mezi certifikačním orgánem a jeho </a:t>
            </a:r>
            <a:r>
              <a:rPr lang="cs-CZ" sz="1200" b="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klienty.</a:t>
            </a:r>
            <a:endParaRPr lang="en-US" sz="1200" b="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92804708"/>
      </p:ext>
    </p:extLst>
  </p:cSld>
  <p:clrMapOvr>
    <a:masterClrMapping/>
  </p:clrMapOvr>
  <p:transition spd="slow">
    <p:zoom dir="in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6987480" y="6453336"/>
            <a:ext cx="1905000" cy="252264"/>
          </a:xfrm>
          <a:noFill/>
        </p:spPr>
        <p:txBody>
          <a:bodyPr/>
          <a:lstStyle/>
          <a:p>
            <a:fld id="{F7BB68C9-A070-4C5C-8B09-CEE91A3FDE2F}" type="slidenum">
              <a:rPr lang="cs-CZ" smtClean="0">
                <a:cs typeface="Arial" charset="0"/>
              </a:rPr>
              <a:pPr/>
              <a:t>13</a:t>
            </a:fld>
            <a:endParaRPr lang="cs-CZ" dirty="0" smtClean="0">
              <a:cs typeface="Arial" charset="0"/>
            </a:endParaRPr>
          </a:p>
        </p:txBody>
      </p:sp>
      <p:sp>
        <p:nvSpPr>
          <p:cNvPr id="7782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22610" y="188566"/>
            <a:ext cx="5041478" cy="792162"/>
          </a:xfrm>
        </p:spPr>
        <p:txBody>
          <a:bodyPr/>
          <a:lstStyle/>
          <a:p>
            <a:pPr algn="l" eaLnBrk="1" hangingPunct="1">
              <a:defRPr/>
            </a:pPr>
            <a:r>
              <a:rPr lang="cs-CZ" sz="24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</a:rPr>
              <a:t>Srovnání vybraných částí norem </a:t>
            </a:r>
            <a:br>
              <a:rPr lang="cs-CZ" sz="24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</a:rPr>
            </a:br>
            <a:r>
              <a:rPr lang="cs-CZ" sz="24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</a:rPr>
              <a:t>EN 45011 a ISO/IEC 17065 (7)</a:t>
            </a:r>
            <a:endParaRPr lang="cs-CZ" sz="2400" b="1" dirty="0">
              <a:solidFill>
                <a:srgbClr val="7030A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77833" name="Rectangle 9"/>
          <p:cNvSpPr>
            <a:spLocks noGrp="1" noChangeArrowheads="1"/>
          </p:cNvSpPr>
          <p:nvPr>
            <p:ph type="subTitle" idx="1"/>
          </p:nvPr>
        </p:nvSpPr>
        <p:spPr>
          <a:xfrm>
            <a:off x="4860925" y="2492301"/>
            <a:ext cx="3959225" cy="2088827"/>
          </a:xfrm>
          <a:solidFill>
            <a:schemeClr val="bg1"/>
          </a:solidFill>
          <a:ln w="12700">
            <a:solidFill>
              <a:srgbClr val="008000"/>
            </a:solidFill>
          </a:ln>
          <a:effectLst/>
        </p:spPr>
        <p:txBody>
          <a:bodyPr/>
          <a:lstStyle/>
          <a:p>
            <a:pPr algn="l" eaLnBrk="1" hangingPunct="1">
              <a:lnSpc>
                <a:spcPct val="90000"/>
              </a:lnSpc>
              <a:spcBef>
                <a:spcPts val="600"/>
              </a:spcBef>
              <a:defRPr/>
            </a:pPr>
            <a:r>
              <a:rPr lang="cs-CZ" sz="1200" b="1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čl. 4.2.3</a:t>
            </a:r>
          </a:p>
          <a:p>
            <a:pPr algn="l" eaLnBrk="1" hangingPunct="1">
              <a:lnSpc>
                <a:spcPct val="90000"/>
              </a:lnSpc>
              <a:spcBef>
                <a:spcPts val="600"/>
              </a:spcBef>
              <a:defRPr/>
            </a:pPr>
            <a:r>
              <a:rPr lang="cs-CZ" sz="1200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Certifikační orgán COV </a:t>
            </a:r>
            <a:r>
              <a:rPr lang="cs-CZ" sz="1200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musí průběžně identifikovat rizika své nestrannosti. </a:t>
            </a:r>
            <a:endParaRPr lang="cs-CZ" sz="1200" dirty="0" smtClean="0">
              <a:solidFill>
                <a:srgbClr val="008000"/>
              </a:solidFill>
              <a:latin typeface="Arial" pitchFamily="34" charset="0"/>
              <a:cs typeface="Arial" pitchFamily="34" charset="0"/>
            </a:endParaRPr>
          </a:p>
          <a:p>
            <a:pPr algn="l" eaLnBrk="1" hangingPunct="1">
              <a:lnSpc>
                <a:spcPct val="90000"/>
              </a:lnSpc>
              <a:spcBef>
                <a:spcPts val="600"/>
              </a:spcBef>
              <a:defRPr/>
            </a:pPr>
            <a:r>
              <a:rPr lang="cs-CZ" sz="1200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Zahrnuje </a:t>
            </a:r>
            <a:r>
              <a:rPr lang="cs-CZ" sz="1200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to ta rizika, která vyplývají z jeho činností, </a:t>
            </a:r>
            <a:r>
              <a:rPr lang="cs-CZ" sz="1200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cs-CZ" sz="1200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</a:br>
            <a:r>
              <a:rPr lang="cs-CZ" sz="1200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z </a:t>
            </a:r>
            <a:r>
              <a:rPr lang="cs-CZ" sz="1200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jeho vztahů nebo ze vztahů jeho pracovníků. </a:t>
            </a:r>
            <a:endParaRPr lang="cs-CZ" sz="1200" dirty="0" smtClean="0">
              <a:solidFill>
                <a:srgbClr val="008000"/>
              </a:solidFill>
              <a:latin typeface="Arial" pitchFamily="34" charset="0"/>
              <a:cs typeface="Arial" pitchFamily="34" charset="0"/>
            </a:endParaRPr>
          </a:p>
          <a:p>
            <a:pPr algn="l" eaLnBrk="1" hangingPunct="1">
              <a:lnSpc>
                <a:spcPct val="90000"/>
              </a:lnSpc>
              <a:spcBef>
                <a:spcPts val="600"/>
              </a:spcBef>
              <a:defRPr/>
            </a:pPr>
            <a:r>
              <a:rPr lang="cs-CZ" sz="1200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Nicméně</a:t>
            </a:r>
            <a:r>
              <a:rPr lang="cs-CZ" sz="1200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, existence takových vztahů </a:t>
            </a:r>
            <a:r>
              <a:rPr lang="cs-CZ" sz="1200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nemusí </a:t>
            </a:r>
            <a:r>
              <a:rPr lang="cs-CZ" sz="1200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nezbytně </a:t>
            </a:r>
            <a:r>
              <a:rPr lang="cs-CZ" sz="1200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znamenat, že byla ohrožena nestrannost </a:t>
            </a:r>
            <a:r>
              <a:rPr lang="cs-CZ" sz="1200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certifikačního </a:t>
            </a:r>
            <a:r>
              <a:rPr lang="cs-CZ" sz="1200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orgánu</a:t>
            </a:r>
            <a:r>
              <a:rPr lang="cs-CZ" sz="1200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cs-CZ" sz="1200" dirty="0" smtClean="0">
              <a:solidFill>
                <a:srgbClr val="008000"/>
              </a:solidFill>
              <a:latin typeface="Arial" pitchFamily="34" charset="0"/>
              <a:cs typeface="Arial" pitchFamily="34" charset="0"/>
            </a:endParaRPr>
          </a:p>
          <a:p>
            <a:pPr algn="l" eaLnBrk="1" hangingPunct="1">
              <a:lnSpc>
                <a:spcPct val="90000"/>
              </a:lnSpc>
              <a:spcBef>
                <a:spcPts val="600"/>
              </a:spcBef>
              <a:defRPr/>
            </a:pPr>
            <a:endParaRPr lang="cs-CZ" sz="1200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Rectangle 9"/>
          <p:cNvSpPr txBox="1">
            <a:spLocks noChangeArrowheads="1"/>
          </p:cNvSpPr>
          <p:nvPr/>
        </p:nvSpPr>
        <p:spPr bwMode="auto">
          <a:xfrm>
            <a:off x="395288" y="2492301"/>
            <a:ext cx="3960812" cy="2088827"/>
          </a:xfrm>
          <a:prstGeom prst="rect">
            <a:avLst/>
          </a:prstGeom>
          <a:solidFill>
            <a:schemeClr val="bg1"/>
          </a:solidFill>
          <a:ln w="12700">
            <a:solidFill>
              <a:srgbClr val="0000FF"/>
            </a:solidFill>
            <a:miter lim="800000"/>
            <a:headEnd/>
            <a:tailEnd/>
          </a:ln>
          <a:effectLst/>
        </p:spPr>
        <p:txBody>
          <a:bodyPr/>
          <a:lstStyle/>
          <a:p>
            <a:pPr>
              <a:lnSpc>
                <a:spcPct val="90000"/>
              </a:lnSpc>
              <a:spcBef>
                <a:spcPts val="600"/>
              </a:spcBef>
            </a:pPr>
            <a:r>
              <a:rPr lang="cs-CZ" sz="1200" dirty="0" smtClean="0">
                <a:solidFill>
                  <a:srgbClr val="0000FF"/>
                </a:solidFill>
                <a:latin typeface="Arial" charset="0"/>
              </a:rPr>
              <a:t>čl. 4.2 o):</a:t>
            </a:r>
          </a:p>
          <a:p>
            <a:pPr>
              <a:lnSpc>
                <a:spcPct val="90000"/>
              </a:lnSpc>
              <a:spcBef>
                <a:spcPts val="600"/>
              </a:spcBef>
            </a:pPr>
            <a:r>
              <a:rPr lang="cs-CZ" sz="1200" b="0" dirty="0">
                <a:solidFill>
                  <a:srgbClr val="0000FF"/>
                </a:solidFill>
                <a:latin typeface="Arial" charset="0"/>
              </a:rPr>
              <a:t>COV </a:t>
            </a:r>
            <a:r>
              <a:rPr lang="cs-CZ" sz="1200" b="0" dirty="0" smtClean="0">
                <a:solidFill>
                  <a:srgbClr val="0000FF"/>
                </a:solidFill>
                <a:latin typeface="Arial" charset="0"/>
              </a:rPr>
              <a:t>nesmí </a:t>
            </a:r>
            <a:r>
              <a:rPr lang="cs-CZ" sz="1200" b="0" dirty="0">
                <a:solidFill>
                  <a:srgbClr val="0000FF"/>
                </a:solidFill>
                <a:latin typeface="Arial" charset="0"/>
              </a:rPr>
              <a:t>poskytovat </a:t>
            </a:r>
            <a:r>
              <a:rPr lang="cs-CZ" sz="1200" dirty="0">
                <a:solidFill>
                  <a:schemeClr val="tx1"/>
                </a:solidFill>
                <a:latin typeface="Arial" charset="0"/>
              </a:rPr>
              <a:t>jakékoli jiné výrobky nebo služby</a:t>
            </a:r>
            <a:r>
              <a:rPr lang="cs-CZ" sz="1200" b="0" dirty="0">
                <a:solidFill>
                  <a:srgbClr val="0000FF"/>
                </a:solidFill>
                <a:latin typeface="Arial" charset="0"/>
              </a:rPr>
              <a:t>, které by mohly zpochybnit důvěrnost, objektivitu nebo nestrannost jeho </a:t>
            </a:r>
            <a:r>
              <a:rPr lang="cs-CZ" sz="1200" b="0" dirty="0" smtClean="0">
                <a:solidFill>
                  <a:srgbClr val="0000FF"/>
                </a:solidFill>
                <a:latin typeface="Arial" charset="0"/>
              </a:rPr>
              <a:t>certifikačního </a:t>
            </a:r>
            <a:r>
              <a:rPr lang="cs-CZ" sz="1200" b="0" dirty="0">
                <a:solidFill>
                  <a:srgbClr val="0000FF"/>
                </a:solidFill>
                <a:latin typeface="Arial" charset="0"/>
              </a:rPr>
              <a:t>procesu a </a:t>
            </a:r>
            <a:r>
              <a:rPr lang="cs-CZ" sz="1200" b="0" dirty="0" smtClean="0">
                <a:solidFill>
                  <a:srgbClr val="0000FF"/>
                </a:solidFill>
                <a:latin typeface="Arial" charset="0"/>
              </a:rPr>
              <a:t>rozhodnutí.</a:t>
            </a:r>
            <a:endParaRPr lang="cs-CZ" sz="1200" b="0" dirty="0">
              <a:solidFill>
                <a:srgbClr val="0000FF"/>
              </a:solidFill>
              <a:latin typeface="Arial" charset="0"/>
            </a:endParaRPr>
          </a:p>
        </p:txBody>
      </p:sp>
      <p:pic>
        <p:nvPicPr>
          <p:cNvPr id="7" name="Picture 25" descr="scov 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740352" y="44624"/>
            <a:ext cx="1091939" cy="836712"/>
          </a:xfrm>
          <a:prstGeom prst="rect">
            <a:avLst/>
          </a:prstGeom>
          <a:noFill/>
        </p:spPr>
      </p:pic>
      <p:sp>
        <p:nvSpPr>
          <p:cNvPr id="8" name="Rectangle 9"/>
          <p:cNvSpPr txBox="1">
            <a:spLocks noChangeArrowheads="1"/>
          </p:cNvSpPr>
          <p:nvPr/>
        </p:nvSpPr>
        <p:spPr bwMode="auto">
          <a:xfrm>
            <a:off x="4861173" y="1844824"/>
            <a:ext cx="3959225" cy="360040"/>
          </a:xfrm>
          <a:prstGeom prst="rect">
            <a:avLst/>
          </a:prstGeom>
          <a:solidFill>
            <a:schemeClr val="accent5"/>
          </a:solidFill>
          <a:ln w="19050">
            <a:noFill/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800">
                <a:solidFill>
                  <a:schemeClr val="tx1"/>
                </a:solidFill>
                <a:latin typeface="+mn-lt"/>
              </a:defRPr>
            </a:lvl2pPr>
            <a:lvl3pPr marL="9144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400">
                <a:solidFill>
                  <a:schemeClr val="tx1"/>
                </a:solidFill>
                <a:latin typeface="+mn-lt"/>
              </a:defRPr>
            </a:lvl3pPr>
            <a:lvl4pPr marL="13716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4pPr>
            <a:lvl5pPr marL="18288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5pPr>
            <a:lvl6pPr marL="228600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6pPr>
            <a:lvl7pPr marL="274320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7pPr>
            <a:lvl8pPr marL="320040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8pPr>
            <a:lvl9pPr marL="365760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algn="l" eaLnBrk="1" hangingPunct="1">
              <a:spcBef>
                <a:spcPts val="1200"/>
              </a:spcBef>
              <a:defRPr/>
            </a:pPr>
            <a:r>
              <a:rPr lang="cs-CZ" sz="18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cs-CZ" sz="1800" b="1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ČSN EN ISO/IEC 17065:2013</a:t>
            </a:r>
          </a:p>
        </p:txBody>
      </p:sp>
      <p:sp>
        <p:nvSpPr>
          <p:cNvPr id="9" name="Rectangle 9"/>
          <p:cNvSpPr txBox="1">
            <a:spLocks noChangeArrowheads="1"/>
          </p:cNvSpPr>
          <p:nvPr/>
        </p:nvSpPr>
        <p:spPr bwMode="auto">
          <a:xfrm>
            <a:off x="395536" y="1844824"/>
            <a:ext cx="3960812" cy="36004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9050">
            <a:noFill/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txBody>
          <a:bodyPr/>
          <a:lstStyle/>
          <a:p>
            <a:pPr>
              <a:spcBef>
                <a:spcPct val="20000"/>
              </a:spcBef>
            </a:pPr>
            <a:r>
              <a:rPr lang="cs-CZ" sz="1800" dirty="0" smtClean="0">
                <a:solidFill>
                  <a:srgbClr val="0000FF"/>
                </a:solidFill>
                <a:latin typeface="Arial" charset="0"/>
              </a:rPr>
              <a:t>ČSN EN 45011:1998 </a:t>
            </a:r>
            <a:endParaRPr lang="cs-CZ" sz="1800" dirty="0">
              <a:solidFill>
                <a:srgbClr val="0000FF"/>
              </a:solidFill>
              <a:latin typeface="Arial" charset="0"/>
            </a:endParaRPr>
          </a:p>
        </p:txBody>
      </p:sp>
      <p:sp>
        <p:nvSpPr>
          <p:cNvPr id="4" name="Obdélník 3"/>
          <p:cNvSpPr/>
          <p:nvPr/>
        </p:nvSpPr>
        <p:spPr bwMode="auto">
          <a:xfrm>
            <a:off x="395288" y="5085184"/>
            <a:ext cx="8437003" cy="1008112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  <a:headEnd type="none" w="med" len="med"/>
            <a:tailEnd type="none" w="med" len="med"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>
              <a:spcBef>
                <a:spcPts val="600"/>
              </a:spcBef>
            </a:pPr>
            <a:r>
              <a:rPr lang="cs-CZ" sz="1200" b="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Povinnosti </a:t>
            </a:r>
            <a:r>
              <a:rPr lang="cs-CZ" sz="1200" b="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COV </a:t>
            </a:r>
            <a:r>
              <a:rPr lang="cs-CZ" sz="1200" b="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jsou rozšířeny i na jakékoliv další možné střety </a:t>
            </a:r>
            <a:r>
              <a:rPr lang="cs-CZ" sz="1200" b="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zájmů</a:t>
            </a:r>
            <a:r>
              <a:rPr lang="cs-CZ" sz="1200" b="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, které </a:t>
            </a:r>
            <a:r>
              <a:rPr lang="cs-CZ" sz="1200" b="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je COV povinen systematicky vyhledávat, identifikovat, kontrolovat a </a:t>
            </a:r>
            <a:r>
              <a:rPr lang="cs-CZ" sz="1200" b="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eliminovat jejich vliv</a:t>
            </a:r>
            <a:r>
              <a:rPr lang="cs-CZ" sz="1200" b="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. </a:t>
            </a:r>
          </a:p>
          <a:p>
            <a:pPr>
              <a:spcBef>
                <a:spcPts val="600"/>
              </a:spcBef>
            </a:pPr>
            <a:r>
              <a:rPr lang="cs-CZ" sz="1200" b="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Tento nový požadavek normy ISO 17065 směřuje k provádění a aktualizaci Analýzy nestrannosti </a:t>
            </a:r>
            <a:r>
              <a:rPr lang="cs-CZ" sz="1200" b="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u </a:t>
            </a:r>
            <a:r>
              <a:rPr lang="cs-CZ" sz="1200" b="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COV, a k následnému managementu takto identifikovaných rizik. </a:t>
            </a:r>
            <a:endParaRPr lang="en-US" sz="1200" b="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61512964"/>
      </p:ext>
    </p:extLst>
  </p:cSld>
  <p:clrMapOvr>
    <a:masterClrMapping/>
  </p:clrMapOvr>
  <p:transition spd="slow">
    <p:zoom dir="in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6987480" y="6453336"/>
            <a:ext cx="1905000" cy="252264"/>
          </a:xfrm>
          <a:noFill/>
        </p:spPr>
        <p:txBody>
          <a:bodyPr/>
          <a:lstStyle/>
          <a:p>
            <a:fld id="{F7BB68C9-A070-4C5C-8B09-CEE91A3FDE2F}" type="slidenum">
              <a:rPr lang="cs-CZ" smtClean="0">
                <a:cs typeface="Arial" charset="0"/>
              </a:rPr>
              <a:pPr/>
              <a:t>14</a:t>
            </a:fld>
            <a:endParaRPr lang="cs-CZ" dirty="0" smtClean="0">
              <a:cs typeface="Arial" charset="0"/>
            </a:endParaRPr>
          </a:p>
        </p:txBody>
      </p:sp>
      <p:sp>
        <p:nvSpPr>
          <p:cNvPr id="7782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22610" y="188566"/>
            <a:ext cx="5041478" cy="792162"/>
          </a:xfrm>
        </p:spPr>
        <p:txBody>
          <a:bodyPr/>
          <a:lstStyle/>
          <a:p>
            <a:pPr algn="l" eaLnBrk="1" hangingPunct="1">
              <a:defRPr/>
            </a:pPr>
            <a:r>
              <a:rPr lang="cs-CZ" sz="24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</a:rPr>
              <a:t>Srovnání vybraných částí norem </a:t>
            </a:r>
            <a:br>
              <a:rPr lang="cs-CZ" sz="24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</a:rPr>
            </a:br>
            <a:r>
              <a:rPr lang="cs-CZ" sz="24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</a:rPr>
              <a:t>EN 45011 a ISO/IEC 17065 (8)</a:t>
            </a:r>
            <a:endParaRPr lang="cs-CZ" sz="2400" b="1" dirty="0">
              <a:solidFill>
                <a:srgbClr val="7030A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77833" name="Rectangle 9"/>
          <p:cNvSpPr>
            <a:spLocks noGrp="1" noChangeArrowheads="1"/>
          </p:cNvSpPr>
          <p:nvPr>
            <p:ph type="subTitle" idx="1"/>
          </p:nvPr>
        </p:nvSpPr>
        <p:spPr>
          <a:xfrm>
            <a:off x="4860925" y="1916237"/>
            <a:ext cx="3959225" cy="3312963"/>
          </a:xfrm>
          <a:solidFill>
            <a:schemeClr val="bg1"/>
          </a:solidFill>
          <a:ln w="12700">
            <a:solidFill>
              <a:srgbClr val="008000"/>
            </a:solidFill>
          </a:ln>
          <a:effectLst/>
        </p:spPr>
        <p:txBody>
          <a:bodyPr/>
          <a:lstStyle/>
          <a:p>
            <a:pPr algn="l" eaLnBrk="1" hangingPunct="1">
              <a:lnSpc>
                <a:spcPct val="90000"/>
              </a:lnSpc>
              <a:spcBef>
                <a:spcPts val="600"/>
              </a:spcBef>
              <a:defRPr/>
            </a:pPr>
            <a:r>
              <a:rPr lang="cs-CZ" sz="1200" b="1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čl. 6.2.2.1: Externí zdroje (outsourcing)</a:t>
            </a:r>
          </a:p>
          <a:p>
            <a:pPr algn="l" eaLnBrk="1" hangingPunct="1">
              <a:lnSpc>
                <a:spcPct val="90000"/>
              </a:lnSpc>
              <a:spcBef>
                <a:spcPts val="600"/>
              </a:spcBef>
              <a:defRPr/>
            </a:pPr>
            <a:r>
              <a:rPr lang="cs-CZ" sz="1200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COV smí zadávat </a:t>
            </a:r>
            <a:r>
              <a:rPr lang="cs-CZ" sz="1200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činnosti </a:t>
            </a:r>
            <a:r>
              <a:rPr lang="cs-CZ" sz="1200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pouze orgánům, </a:t>
            </a:r>
            <a:r>
              <a:rPr lang="cs-CZ" sz="1200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které </a:t>
            </a:r>
            <a:r>
              <a:rPr lang="cs-CZ" sz="1200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splňují </a:t>
            </a:r>
            <a:r>
              <a:rPr lang="cs-CZ" sz="1200" b="1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aplikovatelné</a:t>
            </a:r>
            <a:r>
              <a:rPr lang="cs-CZ" sz="1200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 požadavky </a:t>
            </a:r>
            <a:r>
              <a:rPr lang="cs-CZ" sz="1200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norem. </a:t>
            </a:r>
            <a:r>
              <a:rPr lang="cs-CZ" sz="1200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Pro zkoušení musí splňovat </a:t>
            </a:r>
            <a:r>
              <a:rPr lang="cs-CZ" sz="1200" b="1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aplikovatelné </a:t>
            </a:r>
            <a:r>
              <a:rPr lang="cs-CZ" sz="1200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požadavky </a:t>
            </a:r>
            <a:r>
              <a:rPr lang="cs-CZ" sz="1200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ISO </a:t>
            </a:r>
            <a:r>
              <a:rPr lang="cs-CZ" sz="1200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17025, pro inspekci </a:t>
            </a:r>
            <a:r>
              <a:rPr lang="cs-CZ" sz="1200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ISO </a:t>
            </a:r>
            <a:r>
              <a:rPr lang="cs-CZ" sz="1200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17020 a pro </a:t>
            </a:r>
            <a:r>
              <a:rPr lang="cs-CZ" sz="1200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audit systému ISO 17021</a:t>
            </a:r>
            <a:r>
              <a:rPr lang="cs-CZ" sz="1200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. Požadavky na nestrannost hodnotících pracovníků zmíněné v dané normě musí být aplikovány.</a:t>
            </a:r>
          </a:p>
          <a:p>
            <a:pPr algn="l" eaLnBrk="1" hangingPunct="1">
              <a:lnSpc>
                <a:spcPct val="90000"/>
              </a:lnSpc>
              <a:spcBef>
                <a:spcPts val="600"/>
              </a:spcBef>
              <a:defRPr/>
            </a:pPr>
            <a:r>
              <a:rPr lang="cs-CZ" sz="1200" dirty="0">
                <a:solidFill>
                  <a:schemeClr val="accent2"/>
                </a:solidFill>
                <a:latin typeface="Arial" pitchFamily="34" charset="0"/>
                <a:cs typeface="Arial" pitchFamily="34" charset="0"/>
              </a:rPr>
              <a:t>Příklady </a:t>
            </a:r>
            <a:r>
              <a:rPr lang="cs-CZ" sz="1200" dirty="0" smtClean="0">
                <a:solidFill>
                  <a:schemeClr val="accent2"/>
                </a:solidFill>
                <a:latin typeface="Arial" pitchFamily="34" charset="0"/>
                <a:cs typeface="Arial" pitchFamily="34" charset="0"/>
              </a:rPr>
              <a:t>požadavků které nejsou aplikovatelné</a:t>
            </a:r>
            <a:r>
              <a:rPr lang="cs-CZ" sz="1200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:</a:t>
            </a:r>
            <a:endParaRPr lang="cs-CZ" sz="1200" dirty="0">
              <a:solidFill>
                <a:srgbClr val="008000"/>
              </a:solidFill>
              <a:latin typeface="Arial" pitchFamily="34" charset="0"/>
              <a:cs typeface="Arial" pitchFamily="34" charset="0"/>
            </a:endParaRPr>
          </a:p>
          <a:p>
            <a:pPr algn="l" eaLnBrk="1" hangingPunct="1">
              <a:lnSpc>
                <a:spcPct val="90000"/>
              </a:lnSpc>
              <a:spcBef>
                <a:spcPts val="600"/>
              </a:spcBef>
              <a:defRPr/>
            </a:pPr>
            <a:r>
              <a:rPr lang="cs-CZ" sz="1200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- COV má dostatečné odborné </a:t>
            </a:r>
            <a:r>
              <a:rPr lang="cs-CZ" sz="1200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znalosti při použití výsledků hodnocení</a:t>
            </a:r>
          </a:p>
          <a:p>
            <a:pPr algn="l" eaLnBrk="1" hangingPunct="1">
              <a:lnSpc>
                <a:spcPct val="90000"/>
              </a:lnSpc>
              <a:spcBef>
                <a:spcPts val="600"/>
              </a:spcBef>
              <a:defRPr/>
            </a:pPr>
            <a:r>
              <a:rPr lang="cs-CZ" sz="1200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- dostatečný rozsah </a:t>
            </a:r>
            <a:r>
              <a:rPr lang="cs-CZ" sz="1200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řízení, které </a:t>
            </a:r>
            <a:r>
              <a:rPr lang="cs-CZ" sz="1200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COV má </a:t>
            </a:r>
            <a:r>
              <a:rPr lang="cs-CZ" sz="1200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nad zkoušením (včetně </a:t>
            </a:r>
            <a:r>
              <a:rPr lang="cs-CZ" sz="1200" dirty="0" err="1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witness</a:t>
            </a:r>
            <a:r>
              <a:rPr lang="cs-CZ" sz="1200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 auditů)</a:t>
            </a:r>
            <a:endParaRPr lang="cs-CZ" sz="1200" dirty="0">
              <a:solidFill>
                <a:srgbClr val="008000"/>
              </a:solidFill>
              <a:latin typeface="Arial" pitchFamily="34" charset="0"/>
              <a:cs typeface="Arial" pitchFamily="34" charset="0"/>
            </a:endParaRPr>
          </a:p>
          <a:p>
            <a:pPr algn="l" eaLnBrk="1" hangingPunct="1">
              <a:lnSpc>
                <a:spcPct val="90000"/>
              </a:lnSpc>
              <a:spcBef>
                <a:spcPts val="600"/>
              </a:spcBef>
              <a:defRPr/>
            </a:pPr>
            <a:r>
              <a:rPr lang="cs-CZ" sz="1200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Jsou-li </a:t>
            </a:r>
            <a:r>
              <a:rPr lang="cs-CZ" sz="1200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činnosti </a:t>
            </a:r>
            <a:r>
              <a:rPr lang="cs-CZ" sz="1200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zadávány </a:t>
            </a:r>
            <a:r>
              <a:rPr lang="cs-CZ" sz="1200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u nikoli nezávislých </a:t>
            </a:r>
            <a:r>
              <a:rPr lang="cs-CZ" sz="1200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orgánů </a:t>
            </a:r>
            <a:r>
              <a:rPr lang="cs-CZ" sz="1200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(např. </a:t>
            </a:r>
            <a:r>
              <a:rPr lang="cs-CZ" sz="1200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laboratoř </a:t>
            </a:r>
            <a:r>
              <a:rPr lang="cs-CZ" sz="1200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klienta), musí certifikační orgán zajistit, že činnosti hodnocení jsou řízeny způsobem, který zajistí důvěru ve výsledky a že jsou k dispozici záznamy pro účely </a:t>
            </a:r>
            <a:r>
              <a:rPr lang="cs-CZ" sz="1200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odůvodnění </a:t>
            </a:r>
            <a:r>
              <a:rPr lang="cs-CZ" sz="1200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důvěry.</a:t>
            </a:r>
          </a:p>
          <a:p>
            <a:pPr algn="l" eaLnBrk="1" hangingPunct="1">
              <a:lnSpc>
                <a:spcPct val="90000"/>
              </a:lnSpc>
              <a:spcBef>
                <a:spcPts val="600"/>
              </a:spcBef>
              <a:defRPr/>
            </a:pPr>
            <a:endParaRPr lang="cs-CZ" sz="1200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Rectangle 9"/>
          <p:cNvSpPr txBox="1">
            <a:spLocks noChangeArrowheads="1"/>
          </p:cNvSpPr>
          <p:nvPr/>
        </p:nvSpPr>
        <p:spPr bwMode="auto">
          <a:xfrm>
            <a:off x="395288" y="1916237"/>
            <a:ext cx="3960812" cy="3312963"/>
          </a:xfrm>
          <a:prstGeom prst="rect">
            <a:avLst/>
          </a:prstGeom>
          <a:solidFill>
            <a:schemeClr val="bg1"/>
          </a:solidFill>
          <a:ln w="12700">
            <a:solidFill>
              <a:srgbClr val="0000FF"/>
            </a:solidFill>
            <a:miter lim="800000"/>
            <a:headEnd/>
            <a:tailEnd/>
          </a:ln>
          <a:effectLst/>
        </p:spPr>
        <p:txBody>
          <a:bodyPr/>
          <a:lstStyle/>
          <a:p>
            <a:pPr>
              <a:lnSpc>
                <a:spcPct val="90000"/>
              </a:lnSpc>
              <a:spcBef>
                <a:spcPts val="600"/>
              </a:spcBef>
            </a:pPr>
            <a:r>
              <a:rPr lang="cs-CZ" sz="1200" dirty="0" smtClean="0">
                <a:solidFill>
                  <a:srgbClr val="0000FF"/>
                </a:solidFill>
                <a:latin typeface="Arial" charset="0"/>
              </a:rPr>
              <a:t>čl. 4.4:  Smluvní </a:t>
            </a:r>
            <a:r>
              <a:rPr lang="cs-CZ" sz="1200" dirty="0">
                <a:solidFill>
                  <a:srgbClr val="0000FF"/>
                </a:solidFill>
                <a:latin typeface="Arial" charset="0"/>
              </a:rPr>
              <a:t>subdodávky (</a:t>
            </a:r>
            <a:r>
              <a:rPr lang="cs-CZ" sz="1200" dirty="0" err="1">
                <a:solidFill>
                  <a:srgbClr val="0000FF"/>
                </a:solidFill>
                <a:latin typeface="Arial" charset="0"/>
              </a:rPr>
              <a:t>subcontracting</a:t>
            </a:r>
            <a:r>
              <a:rPr lang="cs-CZ" sz="1200" dirty="0">
                <a:solidFill>
                  <a:srgbClr val="0000FF"/>
                </a:solidFill>
                <a:latin typeface="Arial" charset="0"/>
              </a:rPr>
              <a:t>) </a:t>
            </a:r>
          </a:p>
          <a:p>
            <a:pPr>
              <a:lnSpc>
                <a:spcPct val="90000"/>
              </a:lnSpc>
              <a:spcBef>
                <a:spcPts val="600"/>
              </a:spcBef>
            </a:pPr>
            <a:r>
              <a:rPr lang="cs-CZ" sz="1200" b="0" dirty="0">
                <a:solidFill>
                  <a:srgbClr val="0000FF"/>
                </a:solidFill>
                <a:latin typeface="Arial" charset="0"/>
              </a:rPr>
              <a:t>V případě, že se certifikační orgán rozhodne uzavřít </a:t>
            </a:r>
            <a:r>
              <a:rPr lang="cs-CZ" sz="1200" b="0" dirty="0" smtClean="0">
                <a:solidFill>
                  <a:srgbClr val="0000FF"/>
                </a:solidFill>
                <a:latin typeface="Arial" charset="0"/>
              </a:rPr>
              <a:t>subdodavatelskou </a:t>
            </a:r>
            <a:r>
              <a:rPr lang="cs-CZ" sz="1200" b="0" dirty="0">
                <a:solidFill>
                  <a:srgbClr val="0000FF"/>
                </a:solidFill>
                <a:latin typeface="Arial" charset="0"/>
              </a:rPr>
              <a:t>smlouvu na provedení práce vztahující se k certifikaci (např. na zkoušení nebo inspekci) s externím orgánem nebo osobou, </a:t>
            </a:r>
            <a:r>
              <a:rPr lang="cs-CZ" sz="1200" b="0" dirty="0" smtClean="0">
                <a:solidFill>
                  <a:srgbClr val="0000FF"/>
                </a:solidFill>
                <a:latin typeface="Arial" charset="0"/>
              </a:rPr>
              <a:t>musí </a:t>
            </a:r>
            <a:r>
              <a:rPr lang="cs-CZ" sz="1200" b="0" dirty="0">
                <a:solidFill>
                  <a:srgbClr val="0000FF"/>
                </a:solidFill>
                <a:latin typeface="Arial" charset="0"/>
              </a:rPr>
              <a:t>být sepsána řádně dokumentovaná smlouva o dohodnutých </a:t>
            </a:r>
            <a:r>
              <a:rPr lang="cs-CZ" sz="1200" b="0" dirty="0" smtClean="0">
                <a:solidFill>
                  <a:srgbClr val="0000FF"/>
                </a:solidFill>
                <a:latin typeface="Arial" charset="0"/>
              </a:rPr>
              <a:t>záměrech </a:t>
            </a:r>
            <a:r>
              <a:rPr lang="cs-CZ" sz="1200" b="0" dirty="0">
                <a:solidFill>
                  <a:srgbClr val="0000FF"/>
                </a:solidFill>
                <a:latin typeface="Arial" charset="0"/>
              </a:rPr>
              <a:t>zahrnující ujednání o důvěrnosti a střetu zájmů.</a:t>
            </a:r>
          </a:p>
          <a:p>
            <a:pPr>
              <a:spcBef>
                <a:spcPct val="20000"/>
              </a:spcBef>
            </a:pPr>
            <a:endParaRPr lang="cs-CZ" sz="1200" b="0" dirty="0">
              <a:solidFill>
                <a:srgbClr val="0000FF"/>
              </a:solidFill>
              <a:latin typeface="Arial" charset="0"/>
            </a:endParaRPr>
          </a:p>
        </p:txBody>
      </p:sp>
      <p:pic>
        <p:nvPicPr>
          <p:cNvPr id="7" name="Picture 25" descr="scov 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740352" y="44624"/>
            <a:ext cx="1091939" cy="836712"/>
          </a:xfrm>
          <a:prstGeom prst="rect">
            <a:avLst/>
          </a:prstGeom>
          <a:noFill/>
        </p:spPr>
      </p:pic>
      <p:sp>
        <p:nvSpPr>
          <p:cNvPr id="8" name="Rectangle 9"/>
          <p:cNvSpPr txBox="1">
            <a:spLocks noChangeArrowheads="1"/>
          </p:cNvSpPr>
          <p:nvPr/>
        </p:nvSpPr>
        <p:spPr bwMode="auto">
          <a:xfrm>
            <a:off x="4861173" y="1268760"/>
            <a:ext cx="3959225" cy="360040"/>
          </a:xfrm>
          <a:prstGeom prst="rect">
            <a:avLst/>
          </a:prstGeom>
          <a:solidFill>
            <a:schemeClr val="accent5"/>
          </a:solidFill>
          <a:ln w="19050">
            <a:noFill/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800">
                <a:solidFill>
                  <a:schemeClr val="tx1"/>
                </a:solidFill>
                <a:latin typeface="+mn-lt"/>
              </a:defRPr>
            </a:lvl2pPr>
            <a:lvl3pPr marL="9144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400">
                <a:solidFill>
                  <a:schemeClr val="tx1"/>
                </a:solidFill>
                <a:latin typeface="+mn-lt"/>
              </a:defRPr>
            </a:lvl3pPr>
            <a:lvl4pPr marL="13716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4pPr>
            <a:lvl5pPr marL="18288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5pPr>
            <a:lvl6pPr marL="228600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6pPr>
            <a:lvl7pPr marL="274320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7pPr>
            <a:lvl8pPr marL="320040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8pPr>
            <a:lvl9pPr marL="365760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algn="l" eaLnBrk="1" hangingPunct="1">
              <a:spcBef>
                <a:spcPts val="1200"/>
              </a:spcBef>
              <a:defRPr/>
            </a:pPr>
            <a:r>
              <a:rPr lang="cs-CZ" sz="18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cs-CZ" sz="1800" b="1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ČSN EN ISO/IEC 17065:2013</a:t>
            </a:r>
          </a:p>
        </p:txBody>
      </p:sp>
      <p:sp>
        <p:nvSpPr>
          <p:cNvPr id="9" name="Rectangle 9"/>
          <p:cNvSpPr txBox="1">
            <a:spLocks noChangeArrowheads="1"/>
          </p:cNvSpPr>
          <p:nvPr/>
        </p:nvSpPr>
        <p:spPr bwMode="auto">
          <a:xfrm>
            <a:off x="395536" y="1268760"/>
            <a:ext cx="3960812" cy="36004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9050">
            <a:noFill/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txBody>
          <a:bodyPr/>
          <a:lstStyle/>
          <a:p>
            <a:pPr>
              <a:spcBef>
                <a:spcPct val="20000"/>
              </a:spcBef>
            </a:pPr>
            <a:r>
              <a:rPr lang="cs-CZ" sz="1800" dirty="0" smtClean="0">
                <a:solidFill>
                  <a:srgbClr val="0000FF"/>
                </a:solidFill>
                <a:latin typeface="Arial" charset="0"/>
              </a:rPr>
              <a:t>ČSN EN 45011:1998 </a:t>
            </a:r>
            <a:endParaRPr lang="cs-CZ" sz="1800" dirty="0">
              <a:solidFill>
                <a:srgbClr val="0000FF"/>
              </a:solidFill>
              <a:latin typeface="Arial" charset="0"/>
            </a:endParaRPr>
          </a:p>
        </p:txBody>
      </p:sp>
      <p:sp>
        <p:nvSpPr>
          <p:cNvPr id="4" name="Obdélník 3"/>
          <p:cNvSpPr/>
          <p:nvPr/>
        </p:nvSpPr>
        <p:spPr bwMode="auto">
          <a:xfrm>
            <a:off x="383469" y="5373216"/>
            <a:ext cx="8437003" cy="1224136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  <a:headEnd type="none" w="med" len="med"/>
            <a:tailEnd type="none" w="med" len="med"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>
              <a:spcBef>
                <a:spcPts val="600"/>
              </a:spcBef>
            </a:pPr>
            <a:r>
              <a:rPr lang="cs-CZ" sz="1200" b="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Norma používá termín „Externí zdroje“ místo „Subdodavatelé</a:t>
            </a:r>
            <a:r>
              <a:rPr lang="cs-CZ" sz="1200" b="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“.</a:t>
            </a:r>
          </a:p>
          <a:p>
            <a:pPr>
              <a:spcBef>
                <a:spcPts val="600"/>
              </a:spcBef>
            </a:pPr>
            <a:r>
              <a:rPr lang="cs-CZ" sz="1200" b="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Z textu čl. 6.2.2 je </a:t>
            </a:r>
            <a:r>
              <a:rPr lang="cs-CZ" sz="1200" b="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zjevné, že </a:t>
            </a:r>
            <a:r>
              <a:rPr lang="cs-CZ" sz="1200" b="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není</a:t>
            </a:r>
            <a:r>
              <a:rPr lang="cs-CZ" sz="1200" b="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ve všech případech </a:t>
            </a:r>
            <a:r>
              <a:rPr lang="cs-CZ" sz="1200" b="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nutná akreditace </a:t>
            </a:r>
            <a:r>
              <a:rPr lang="cs-CZ" sz="1200" b="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subdodavatele </a:t>
            </a:r>
            <a:r>
              <a:rPr lang="cs-CZ" sz="1200" b="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(některé požadavky akreditačních norem nemusí být </a:t>
            </a:r>
            <a:r>
              <a:rPr lang="cs-CZ" sz="1200" b="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splněny</a:t>
            </a:r>
            <a:r>
              <a:rPr lang="cs-CZ" sz="1200" b="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), </a:t>
            </a:r>
            <a:r>
              <a:rPr lang="cs-CZ" sz="1200" b="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vždy </a:t>
            </a:r>
            <a:r>
              <a:rPr lang="cs-CZ" sz="1200" b="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je </a:t>
            </a:r>
            <a:r>
              <a:rPr lang="cs-CZ" sz="1200" b="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však nutno </a:t>
            </a:r>
            <a:r>
              <a:rPr lang="cs-CZ" sz="1200" b="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zdůvodnit takové řešení</a:t>
            </a:r>
            <a:r>
              <a:rPr lang="cs-CZ" sz="1200" b="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pPr>
              <a:spcBef>
                <a:spcPts val="600"/>
              </a:spcBef>
            </a:pPr>
            <a:r>
              <a:rPr lang="cs-CZ" sz="1200" b="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Explicitně je zde zmiňována </a:t>
            </a:r>
            <a:r>
              <a:rPr lang="cs-CZ" sz="1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možnost použít výsledků zkušební laboratoře výrobce </a:t>
            </a:r>
            <a:r>
              <a:rPr lang="cs-CZ" sz="1200" b="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za předpokladu, že COV zajistí důvěryhodnost výsledků (nabízí se možnost </a:t>
            </a:r>
            <a:r>
              <a:rPr lang="cs-CZ" sz="12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zkoušení pod dohledem </a:t>
            </a:r>
            <a:r>
              <a:rPr lang="cs-CZ" sz="1200" b="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pracovníků COV). </a:t>
            </a:r>
            <a:endParaRPr lang="en-US" sz="1200" b="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43067557"/>
      </p:ext>
    </p:extLst>
  </p:cSld>
  <p:clrMapOvr>
    <a:masterClrMapping/>
  </p:clrMapOvr>
  <p:transition spd="slow">
    <p:zoom dir="in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6987480" y="6453336"/>
            <a:ext cx="1905000" cy="252264"/>
          </a:xfrm>
          <a:noFill/>
        </p:spPr>
        <p:txBody>
          <a:bodyPr/>
          <a:lstStyle/>
          <a:p>
            <a:fld id="{F7BB68C9-A070-4C5C-8B09-CEE91A3FDE2F}" type="slidenum">
              <a:rPr lang="cs-CZ" smtClean="0">
                <a:cs typeface="Arial" charset="0"/>
              </a:rPr>
              <a:pPr/>
              <a:t>15</a:t>
            </a:fld>
            <a:endParaRPr lang="cs-CZ" dirty="0" smtClean="0">
              <a:cs typeface="Arial" charset="0"/>
            </a:endParaRPr>
          </a:p>
        </p:txBody>
      </p:sp>
      <p:sp>
        <p:nvSpPr>
          <p:cNvPr id="7782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22610" y="188566"/>
            <a:ext cx="5041478" cy="792162"/>
          </a:xfrm>
        </p:spPr>
        <p:txBody>
          <a:bodyPr/>
          <a:lstStyle/>
          <a:p>
            <a:pPr algn="l" eaLnBrk="1" hangingPunct="1">
              <a:defRPr/>
            </a:pPr>
            <a:r>
              <a:rPr lang="cs-CZ" sz="24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</a:rPr>
              <a:t>Srovnání vybraných částí norem </a:t>
            </a:r>
            <a:br>
              <a:rPr lang="cs-CZ" sz="24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</a:rPr>
            </a:br>
            <a:r>
              <a:rPr lang="cs-CZ" sz="24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</a:rPr>
              <a:t>EN 45011 a ISO/IEC 17065 (9)</a:t>
            </a:r>
            <a:endParaRPr lang="cs-CZ" sz="2400" b="1" dirty="0">
              <a:solidFill>
                <a:srgbClr val="7030A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77833" name="Rectangle 9"/>
          <p:cNvSpPr>
            <a:spLocks noGrp="1" noChangeArrowheads="1"/>
          </p:cNvSpPr>
          <p:nvPr>
            <p:ph type="subTitle" idx="1"/>
          </p:nvPr>
        </p:nvSpPr>
        <p:spPr>
          <a:xfrm>
            <a:off x="4860925" y="1916237"/>
            <a:ext cx="3959225" cy="3312963"/>
          </a:xfrm>
          <a:solidFill>
            <a:schemeClr val="bg1"/>
          </a:solidFill>
          <a:ln w="12700">
            <a:solidFill>
              <a:srgbClr val="008000"/>
            </a:solidFill>
          </a:ln>
          <a:effectLst/>
        </p:spPr>
        <p:txBody>
          <a:bodyPr/>
          <a:lstStyle/>
          <a:p>
            <a:pPr algn="l" eaLnBrk="1" hangingPunct="1">
              <a:lnSpc>
                <a:spcPct val="90000"/>
              </a:lnSpc>
              <a:spcBef>
                <a:spcPts val="600"/>
              </a:spcBef>
              <a:defRPr/>
            </a:pPr>
            <a:r>
              <a:rPr lang="cs-CZ" sz="1200" b="1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čl. 6.2.2.4: </a:t>
            </a:r>
            <a:r>
              <a:rPr lang="cs-CZ" sz="1200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COV musí při použití externích zdrojů:</a:t>
            </a:r>
            <a:endParaRPr lang="cs-CZ" sz="1200" dirty="0">
              <a:solidFill>
                <a:srgbClr val="008000"/>
              </a:solidFill>
              <a:latin typeface="Arial" pitchFamily="34" charset="0"/>
              <a:cs typeface="Arial" pitchFamily="34" charset="0"/>
            </a:endParaRPr>
          </a:p>
          <a:p>
            <a:pPr algn="l" eaLnBrk="1" hangingPunct="1">
              <a:lnSpc>
                <a:spcPct val="90000"/>
              </a:lnSpc>
              <a:spcBef>
                <a:spcPts val="600"/>
              </a:spcBef>
              <a:defRPr/>
            </a:pPr>
            <a:r>
              <a:rPr lang="cs-CZ" sz="1200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a) převzít odpovědnost za </a:t>
            </a:r>
            <a:r>
              <a:rPr lang="cs-CZ" sz="1200" dirty="0" err="1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outsourcované</a:t>
            </a:r>
            <a:r>
              <a:rPr lang="cs-CZ" sz="1200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cs-CZ" sz="1200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činnosti</a:t>
            </a:r>
          </a:p>
          <a:p>
            <a:pPr algn="l" eaLnBrk="1" hangingPunct="1">
              <a:lnSpc>
                <a:spcPct val="90000"/>
              </a:lnSpc>
              <a:spcBef>
                <a:spcPts val="600"/>
              </a:spcBef>
              <a:defRPr/>
            </a:pPr>
            <a:r>
              <a:rPr lang="cs-CZ" sz="1200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b) zajistit, aby orgán, který poskytuje </a:t>
            </a:r>
            <a:r>
              <a:rPr lang="cs-CZ" sz="1200" dirty="0" err="1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outsourcované</a:t>
            </a:r>
            <a:r>
              <a:rPr lang="cs-CZ" sz="1200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 služby, </a:t>
            </a:r>
            <a:r>
              <a:rPr lang="cs-CZ" sz="1200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ani jeho pracovníci nebyli </a:t>
            </a:r>
            <a:r>
              <a:rPr lang="cs-CZ" sz="1200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zapojováni, ani přímo, ani prostřednictvím žádného jiného zaměstnavatele, takovým způsobem, že by mohla být zpochybněna důvěryhodnost výsledků</a:t>
            </a:r>
          </a:p>
          <a:p>
            <a:pPr algn="l" eaLnBrk="1" hangingPunct="1">
              <a:lnSpc>
                <a:spcPct val="90000"/>
              </a:lnSpc>
              <a:spcBef>
                <a:spcPts val="600"/>
              </a:spcBef>
              <a:defRPr/>
            </a:pPr>
            <a:r>
              <a:rPr lang="cs-CZ" sz="1200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c) mít dokumentovány politiky, postupy a záznamy týkající se kvalifikace, posuzování a monitorování všech orgánů, které poskytují </a:t>
            </a:r>
            <a:r>
              <a:rPr lang="cs-CZ" sz="1200" dirty="0" err="1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outsourcované</a:t>
            </a:r>
            <a:r>
              <a:rPr lang="cs-CZ" sz="1200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 služby</a:t>
            </a:r>
          </a:p>
          <a:p>
            <a:pPr algn="l" eaLnBrk="1" hangingPunct="1">
              <a:lnSpc>
                <a:spcPct val="90000"/>
              </a:lnSpc>
              <a:spcBef>
                <a:spcPts val="600"/>
              </a:spcBef>
              <a:defRPr/>
            </a:pPr>
            <a:r>
              <a:rPr lang="cs-CZ" sz="1200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d) udržovat seznam schválených poskytovatelů těchto služeb</a:t>
            </a:r>
          </a:p>
          <a:p>
            <a:pPr algn="l" eaLnBrk="1" hangingPunct="1">
              <a:lnSpc>
                <a:spcPct val="90000"/>
              </a:lnSpc>
              <a:spcBef>
                <a:spcPts val="600"/>
              </a:spcBef>
              <a:defRPr/>
            </a:pPr>
            <a:r>
              <a:rPr lang="cs-CZ" sz="1200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e) implementovat nápravná opatření pro jakákoli porušení smlouvy</a:t>
            </a:r>
          </a:p>
          <a:p>
            <a:pPr algn="l" eaLnBrk="1" hangingPunct="1">
              <a:lnSpc>
                <a:spcPct val="90000"/>
              </a:lnSpc>
              <a:spcBef>
                <a:spcPts val="600"/>
              </a:spcBef>
              <a:defRPr/>
            </a:pPr>
            <a:r>
              <a:rPr lang="cs-CZ" sz="1200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f) informovat </a:t>
            </a:r>
            <a:r>
              <a:rPr lang="cs-CZ" sz="1200" b="1" dirty="0">
                <a:latin typeface="Arial" pitchFamily="34" charset="0"/>
                <a:cs typeface="Arial" pitchFamily="34" charset="0"/>
              </a:rPr>
              <a:t>s předstihem </a:t>
            </a:r>
            <a:r>
              <a:rPr lang="cs-CZ" sz="1200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klienta o </a:t>
            </a:r>
            <a:r>
              <a:rPr lang="cs-CZ" sz="1200" dirty="0" err="1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outsourcovaných</a:t>
            </a:r>
            <a:r>
              <a:rPr lang="cs-CZ" sz="1200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 činnostech, aby měl klient příležitost vznést námitky</a:t>
            </a:r>
          </a:p>
          <a:p>
            <a:pPr algn="l" eaLnBrk="1" hangingPunct="1">
              <a:lnSpc>
                <a:spcPct val="90000"/>
              </a:lnSpc>
              <a:spcBef>
                <a:spcPts val="600"/>
              </a:spcBef>
              <a:defRPr/>
            </a:pPr>
            <a:endParaRPr lang="cs-CZ" sz="1200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Rectangle 9"/>
          <p:cNvSpPr txBox="1">
            <a:spLocks noChangeArrowheads="1"/>
          </p:cNvSpPr>
          <p:nvPr/>
        </p:nvSpPr>
        <p:spPr bwMode="auto">
          <a:xfrm>
            <a:off x="395288" y="1916237"/>
            <a:ext cx="3960812" cy="3312963"/>
          </a:xfrm>
          <a:prstGeom prst="rect">
            <a:avLst/>
          </a:prstGeom>
          <a:solidFill>
            <a:schemeClr val="bg1"/>
          </a:solidFill>
          <a:ln w="12700">
            <a:solidFill>
              <a:srgbClr val="0000FF"/>
            </a:solidFill>
            <a:miter lim="800000"/>
            <a:headEnd/>
            <a:tailEnd/>
          </a:ln>
          <a:effectLst/>
        </p:spPr>
        <p:txBody>
          <a:bodyPr/>
          <a:lstStyle/>
          <a:p>
            <a:pPr>
              <a:lnSpc>
                <a:spcPct val="90000"/>
              </a:lnSpc>
              <a:spcBef>
                <a:spcPts val="600"/>
              </a:spcBef>
            </a:pPr>
            <a:r>
              <a:rPr lang="cs-CZ" sz="1200" dirty="0" smtClean="0">
                <a:solidFill>
                  <a:srgbClr val="0000FF"/>
                </a:solidFill>
                <a:latin typeface="Arial" charset="0"/>
              </a:rPr>
              <a:t>čl. 4.4:  </a:t>
            </a:r>
            <a:r>
              <a:rPr lang="cs-CZ" sz="1200" dirty="0">
                <a:solidFill>
                  <a:srgbClr val="0000FF"/>
                </a:solidFill>
                <a:latin typeface="Arial" charset="0"/>
              </a:rPr>
              <a:t>Smluvní subdodávky </a:t>
            </a:r>
            <a:r>
              <a:rPr lang="cs-CZ" sz="1200" b="0" dirty="0">
                <a:solidFill>
                  <a:srgbClr val="0000FF"/>
                </a:solidFill>
                <a:latin typeface="Arial" charset="0"/>
              </a:rPr>
              <a:t>(</a:t>
            </a:r>
            <a:r>
              <a:rPr lang="cs-CZ" sz="1200" b="0" dirty="0" err="1">
                <a:solidFill>
                  <a:srgbClr val="0000FF"/>
                </a:solidFill>
                <a:latin typeface="Arial" charset="0"/>
              </a:rPr>
              <a:t>subcontracting</a:t>
            </a:r>
            <a:r>
              <a:rPr lang="cs-CZ" sz="1200" b="0" dirty="0">
                <a:solidFill>
                  <a:srgbClr val="0000FF"/>
                </a:solidFill>
                <a:latin typeface="Arial" charset="0"/>
              </a:rPr>
              <a:t>) jsou možné za </a:t>
            </a:r>
            <a:r>
              <a:rPr lang="cs-CZ" sz="1200" b="0" dirty="0" smtClean="0">
                <a:solidFill>
                  <a:srgbClr val="0000FF"/>
                </a:solidFill>
                <a:latin typeface="Arial" charset="0"/>
              </a:rPr>
              <a:t>předpokladu</a:t>
            </a:r>
            <a:r>
              <a:rPr lang="cs-CZ" sz="1200" b="0" dirty="0">
                <a:solidFill>
                  <a:srgbClr val="0000FF"/>
                </a:solidFill>
                <a:latin typeface="Arial" charset="0"/>
              </a:rPr>
              <a:t>, že COV:</a:t>
            </a:r>
          </a:p>
          <a:p>
            <a:pPr>
              <a:lnSpc>
                <a:spcPct val="90000"/>
              </a:lnSpc>
              <a:spcBef>
                <a:spcPts val="600"/>
              </a:spcBef>
            </a:pPr>
            <a:r>
              <a:rPr lang="cs-CZ" sz="1200" b="0" dirty="0">
                <a:solidFill>
                  <a:srgbClr val="0000FF"/>
                </a:solidFill>
                <a:latin typeface="Arial" charset="0"/>
              </a:rPr>
              <a:t>a) převezme odpovědnost za práci prováděnou na základě smluvní subdodávky a zachová si svou odpovědnost za udělování, </a:t>
            </a:r>
            <a:r>
              <a:rPr lang="cs-CZ" sz="1200" b="0" dirty="0" smtClean="0">
                <a:solidFill>
                  <a:srgbClr val="0000FF"/>
                </a:solidFill>
                <a:latin typeface="Arial" charset="0"/>
              </a:rPr>
              <a:t>udržování</a:t>
            </a:r>
            <a:r>
              <a:rPr lang="cs-CZ" sz="1200" b="0" dirty="0">
                <a:solidFill>
                  <a:srgbClr val="0000FF"/>
                </a:solidFill>
                <a:latin typeface="Arial" charset="0"/>
              </a:rPr>
              <a:t>, rozšiřování, pozastavování nebo odnímání certifikace</a:t>
            </a:r>
          </a:p>
          <a:p>
            <a:pPr>
              <a:lnSpc>
                <a:spcPct val="90000"/>
              </a:lnSpc>
              <a:spcBef>
                <a:spcPts val="600"/>
              </a:spcBef>
            </a:pPr>
            <a:r>
              <a:rPr lang="cs-CZ" sz="1200" b="0" dirty="0">
                <a:solidFill>
                  <a:srgbClr val="0000FF"/>
                </a:solidFill>
                <a:latin typeface="Arial" charset="0"/>
              </a:rPr>
              <a:t>b) zajistí, aby smluvní subdodavatel byl způsobilý a splňoval </a:t>
            </a:r>
            <a:r>
              <a:rPr lang="cs-CZ" sz="1200" b="0" dirty="0" smtClean="0">
                <a:solidFill>
                  <a:srgbClr val="0000FF"/>
                </a:solidFill>
                <a:latin typeface="Arial" charset="0"/>
              </a:rPr>
              <a:t>příslušná </a:t>
            </a:r>
            <a:r>
              <a:rPr lang="cs-CZ" sz="1200" b="0" dirty="0">
                <a:solidFill>
                  <a:srgbClr val="0000FF"/>
                </a:solidFill>
                <a:latin typeface="Arial" charset="0"/>
              </a:rPr>
              <a:t>ustanovení norem a pokynů týkajících se zkoušení, </a:t>
            </a:r>
            <a:r>
              <a:rPr lang="cs-CZ" sz="1200" b="0" dirty="0" smtClean="0">
                <a:solidFill>
                  <a:srgbClr val="0000FF"/>
                </a:solidFill>
                <a:latin typeface="Arial" charset="0"/>
              </a:rPr>
              <a:t>inspekce </a:t>
            </a:r>
            <a:r>
              <a:rPr lang="cs-CZ" sz="1200" b="0" dirty="0">
                <a:solidFill>
                  <a:srgbClr val="0000FF"/>
                </a:solidFill>
                <a:latin typeface="Arial" charset="0"/>
              </a:rPr>
              <a:t>nebo jiných technických činností a aby nebyli přímo nebo </a:t>
            </a:r>
            <a:r>
              <a:rPr lang="cs-CZ" sz="1200" b="0" dirty="0" smtClean="0">
                <a:solidFill>
                  <a:srgbClr val="0000FF"/>
                </a:solidFill>
                <a:latin typeface="Arial" charset="0"/>
              </a:rPr>
              <a:t>prostřednictvím </a:t>
            </a:r>
            <a:r>
              <a:rPr lang="cs-CZ" sz="1200" b="0" dirty="0">
                <a:solidFill>
                  <a:srgbClr val="0000FF"/>
                </a:solidFill>
                <a:latin typeface="Arial" charset="0"/>
              </a:rPr>
              <a:t>zaměstnavatele osoby zapojeni do navrhování nebo výroby výrobku způsobem, který by mohl zpochybnit nestrannost;</a:t>
            </a:r>
          </a:p>
          <a:p>
            <a:pPr>
              <a:lnSpc>
                <a:spcPct val="90000"/>
              </a:lnSpc>
              <a:spcBef>
                <a:spcPts val="600"/>
              </a:spcBef>
            </a:pPr>
            <a:r>
              <a:rPr lang="cs-CZ" sz="1200" b="0" dirty="0">
                <a:solidFill>
                  <a:srgbClr val="0000FF"/>
                </a:solidFill>
                <a:latin typeface="Arial" charset="0"/>
              </a:rPr>
              <a:t>c) získá souhlas žadatele</a:t>
            </a:r>
          </a:p>
          <a:p>
            <a:pPr>
              <a:spcBef>
                <a:spcPct val="20000"/>
              </a:spcBef>
            </a:pPr>
            <a:endParaRPr lang="cs-CZ" sz="1200" b="0" dirty="0">
              <a:solidFill>
                <a:srgbClr val="0000FF"/>
              </a:solidFill>
              <a:latin typeface="Arial" charset="0"/>
            </a:endParaRPr>
          </a:p>
        </p:txBody>
      </p:sp>
      <p:pic>
        <p:nvPicPr>
          <p:cNvPr id="7" name="Picture 25" descr="scov 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740352" y="44624"/>
            <a:ext cx="1091939" cy="836712"/>
          </a:xfrm>
          <a:prstGeom prst="rect">
            <a:avLst/>
          </a:prstGeom>
          <a:noFill/>
        </p:spPr>
      </p:pic>
      <p:sp>
        <p:nvSpPr>
          <p:cNvPr id="8" name="Rectangle 9"/>
          <p:cNvSpPr txBox="1">
            <a:spLocks noChangeArrowheads="1"/>
          </p:cNvSpPr>
          <p:nvPr/>
        </p:nvSpPr>
        <p:spPr bwMode="auto">
          <a:xfrm>
            <a:off x="4861173" y="1268760"/>
            <a:ext cx="3959225" cy="360040"/>
          </a:xfrm>
          <a:prstGeom prst="rect">
            <a:avLst/>
          </a:prstGeom>
          <a:solidFill>
            <a:schemeClr val="accent5"/>
          </a:solidFill>
          <a:ln w="19050">
            <a:noFill/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800">
                <a:solidFill>
                  <a:schemeClr val="tx1"/>
                </a:solidFill>
                <a:latin typeface="+mn-lt"/>
              </a:defRPr>
            </a:lvl2pPr>
            <a:lvl3pPr marL="9144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400">
                <a:solidFill>
                  <a:schemeClr val="tx1"/>
                </a:solidFill>
                <a:latin typeface="+mn-lt"/>
              </a:defRPr>
            </a:lvl3pPr>
            <a:lvl4pPr marL="13716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4pPr>
            <a:lvl5pPr marL="18288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5pPr>
            <a:lvl6pPr marL="228600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6pPr>
            <a:lvl7pPr marL="274320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7pPr>
            <a:lvl8pPr marL="320040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8pPr>
            <a:lvl9pPr marL="365760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algn="l" eaLnBrk="1" hangingPunct="1">
              <a:spcBef>
                <a:spcPts val="1200"/>
              </a:spcBef>
              <a:defRPr/>
            </a:pPr>
            <a:r>
              <a:rPr lang="cs-CZ" sz="18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cs-CZ" sz="1800" b="1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ČSN EN ISO/IEC 17065:2013</a:t>
            </a:r>
          </a:p>
        </p:txBody>
      </p:sp>
      <p:sp>
        <p:nvSpPr>
          <p:cNvPr id="9" name="Rectangle 9"/>
          <p:cNvSpPr txBox="1">
            <a:spLocks noChangeArrowheads="1"/>
          </p:cNvSpPr>
          <p:nvPr/>
        </p:nvSpPr>
        <p:spPr bwMode="auto">
          <a:xfrm>
            <a:off x="395536" y="1268760"/>
            <a:ext cx="3960812" cy="36004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9050">
            <a:noFill/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txBody>
          <a:bodyPr/>
          <a:lstStyle/>
          <a:p>
            <a:pPr>
              <a:spcBef>
                <a:spcPct val="20000"/>
              </a:spcBef>
            </a:pPr>
            <a:r>
              <a:rPr lang="cs-CZ" sz="1800" dirty="0" smtClean="0">
                <a:solidFill>
                  <a:srgbClr val="0000FF"/>
                </a:solidFill>
                <a:latin typeface="Arial" charset="0"/>
              </a:rPr>
              <a:t>ČSN EN 45011:1998 </a:t>
            </a:r>
            <a:endParaRPr lang="cs-CZ" sz="1800" dirty="0">
              <a:solidFill>
                <a:srgbClr val="0000FF"/>
              </a:solidFill>
              <a:latin typeface="Arial" charset="0"/>
            </a:endParaRPr>
          </a:p>
        </p:txBody>
      </p:sp>
      <p:sp>
        <p:nvSpPr>
          <p:cNvPr id="4" name="Obdélník 3"/>
          <p:cNvSpPr/>
          <p:nvPr/>
        </p:nvSpPr>
        <p:spPr bwMode="auto">
          <a:xfrm>
            <a:off x="383469" y="5517232"/>
            <a:ext cx="8437003" cy="936104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  <a:headEnd type="none" w="med" len="med"/>
            <a:tailEnd type="none" w="med" len="med"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>
              <a:spcBef>
                <a:spcPts val="600"/>
              </a:spcBef>
            </a:pPr>
            <a:r>
              <a:rPr lang="cs-CZ" sz="1200" b="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Podle předchozího snímku se možnosti použití subdodávek rozšiřují, ale daní za tuto možnost jsou přísnější pravidla týkající se vlastního provedení a dokumentování těchto akcí, včetně existence speciální politiky pro vztahy s organizacemi poskytujícími </a:t>
            </a:r>
            <a:r>
              <a:rPr lang="cs-CZ" sz="1200" b="0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outsourcované</a:t>
            </a:r>
            <a:r>
              <a:rPr lang="cs-CZ" sz="1200" b="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služby. </a:t>
            </a:r>
          </a:p>
          <a:p>
            <a:pPr>
              <a:spcBef>
                <a:spcPts val="600"/>
              </a:spcBef>
            </a:pPr>
            <a:r>
              <a:rPr lang="cs-CZ" sz="1200" b="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Klient musí souhlasit se subdodávkou, explicitně je stanoveno, že musí být </a:t>
            </a:r>
            <a:r>
              <a:rPr lang="cs-CZ" sz="1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informován s předstihem</a:t>
            </a:r>
            <a:r>
              <a:rPr lang="cs-CZ" sz="1200" b="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en-US" sz="1200" b="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24111961"/>
      </p:ext>
    </p:extLst>
  </p:cSld>
  <p:clrMapOvr>
    <a:masterClrMapping/>
  </p:clrMapOvr>
  <p:transition spd="slow">
    <p:zoom dir="in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6987480" y="6453336"/>
            <a:ext cx="1905000" cy="252264"/>
          </a:xfrm>
          <a:noFill/>
        </p:spPr>
        <p:txBody>
          <a:bodyPr/>
          <a:lstStyle/>
          <a:p>
            <a:fld id="{F7BB68C9-A070-4C5C-8B09-CEE91A3FDE2F}" type="slidenum">
              <a:rPr lang="cs-CZ" smtClean="0">
                <a:cs typeface="Arial" charset="0"/>
              </a:rPr>
              <a:pPr/>
              <a:t>16</a:t>
            </a:fld>
            <a:endParaRPr lang="cs-CZ" dirty="0" smtClean="0">
              <a:cs typeface="Arial" charset="0"/>
            </a:endParaRPr>
          </a:p>
        </p:txBody>
      </p:sp>
      <p:sp>
        <p:nvSpPr>
          <p:cNvPr id="7782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22610" y="188566"/>
            <a:ext cx="5041478" cy="792162"/>
          </a:xfrm>
        </p:spPr>
        <p:txBody>
          <a:bodyPr/>
          <a:lstStyle/>
          <a:p>
            <a:pPr algn="l" eaLnBrk="1" hangingPunct="1">
              <a:defRPr/>
            </a:pPr>
            <a:r>
              <a:rPr lang="cs-CZ" sz="24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</a:rPr>
              <a:t>Srovnání vybraných částí norem </a:t>
            </a:r>
            <a:br>
              <a:rPr lang="cs-CZ" sz="24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</a:rPr>
            </a:br>
            <a:r>
              <a:rPr lang="cs-CZ" sz="24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</a:rPr>
              <a:t>EN 45011 a ISO/IEC 17065 (10)</a:t>
            </a:r>
            <a:endParaRPr lang="cs-CZ" sz="2400" b="1" dirty="0">
              <a:solidFill>
                <a:srgbClr val="7030A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77833" name="Rectangle 9"/>
          <p:cNvSpPr>
            <a:spLocks noGrp="1" noChangeArrowheads="1"/>
          </p:cNvSpPr>
          <p:nvPr>
            <p:ph type="subTitle" idx="1"/>
          </p:nvPr>
        </p:nvSpPr>
        <p:spPr>
          <a:xfrm>
            <a:off x="4860925" y="2132261"/>
            <a:ext cx="3959225" cy="2880915"/>
          </a:xfrm>
          <a:solidFill>
            <a:schemeClr val="bg1"/>
          </a:solidFill>
          <a:ln w="12700">
            <a:solidFill>
              <a:srgbClr val="008000"/>
            </a:solidFill>
          </a:ln>
          <a:effectLst/>
        </p:spPr>
        <p:txBody>
          <a:bodyPr/>
          <a:lstStyle/>
          <a:p>
            <a:pPr algn="l" eaLnBrk="1" hangingPunct="1">
              <a:lnSpc>
                <a:spcPct val="90000"/>
              </a:lnSpc>
              <a:spcBef>
                <a:spcPts val="600"/>
              </a:spcBef>
              <a:defRPr/>
            </a:pPr>
            <a:r>
              <a:rPr lang="cs-CZ" sz="1200" b="1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čl. 8: Požadavky na systém managementu </a:t>
            </a:r>
            <a:r>
              <a:rPr lang="cs-CZ" sz="1200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jsou řešeny dvěma způsoby – možnost A (výčet požadavků) nebo možnost B (implementován systém dle ISO 9001)</a:t>
            </a:r>
            <a:endParaRPr lang="cs-CZ" sz="1200" dirty="0">
              <a:solidFill>
                <a:srgbClr val="008000"/>
              </a:solidFill>
              <a:latin typeface="Arial" pitchFamily="34" charset="0"/>
              <a:cs typeface="Arial" pitchFamily="34" charset="0"/>
            </a:endParaRPr>
          </a:p>
          <a:p>
            <a:pPr algn="l" eaLnBrk="1" hangingPunct="1">
              <a:lnSpc>
                <a:spcPct val="90000"/>
              </a:lnSpc>
              <a:spcBef>
                <a:spcPts val="600"/>
              </a:spcBef>
              <a:defRPr/>
            </a:pPr>
            <a:r>
              <a:rPr lang="cs-CZ" sz="1200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8.2.3:</a:t>
            </a:r>
          </a:p>
          <a:p>
            <a:pPr algn="l" eaLnBrk="1" hangingPunct="1">
              <a:lnSpc>
                <a:spcPct val="90000"/>
              </a:lnSpc>
              <a:spcBef>
                <a:spcPts val="600"/>
              </a:spcBef>
              <a:defRPr/>
            </a:pPr>
            <a:r>
              <a:rPr lang="cs-CZ" sz="1200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COV musí jmenovat člena vedení, který bez ohledu na jiné </a:t>
            </a:r>
            <a:r>
              <a:rPr lang="cs-CZ" sz="1200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odpovědnosti </a:t>
            </a:r>
            <a:r>
              <a:rPr lang="cs-CZ" sz="1200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musí mít odpovědnost a pravomoc zahrnující následující:</a:t>
            </a:r>
          </a:p>
          <a:p>
            <a:pPr algn="l" eaLnBrk="1" hangingPunct="1">
              <a:lnSpc>
                <a:spcPct val="90000"/>
              </a:lnSpc>
              <a:spcBef>
                <a:spcPts val="600"/>
              </a:spcBef>
              <a:defRPr/>
            </a:pPr>
            <a:r>
              <a:rPr lang="cs-CZ" sz="1200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a) zajištění, že procesy a postupy potřebné pro systém </a:t>
            </a:r>
            <a:r>
              <a:rPr lang="cs-CZ" sz="1200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managementu </a:t>
            </a:r>
            <a:r>
              <a:rPr lang="cs-CZ" sz="1200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jsou zavedeny, implementovány a udržovány;</a:t>
            </a:r>
          </a:p>
          <a:p>
            <a:pPr algn="l" eaLnBrk="1" hangingPunct="1">
              <a:lnSpc>
                <a:spcPct val="90000"/>
              </a:lnSpc>
              <a:spcBef>
                <a:spcPts val="600"/>
              </a:spcBef>
              <a:defRPr/>
            </a:pPr>
            <a:r>
              <a:rPr lang="cs-CZ" sz="1200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b) předkládání zpráv vrcholovému vedení o dosahované úrovni systému managementu a o jakékoli potřebě zlepšování</a:t>
            </a:r>
          </a:p>
          <a:p>
            <a:pPr algn="l" eaLnBrk="1" hangingPunct="1">
              <a:lnSpc>
                <a:spcPct val="90000"/>
              </a:lnSpc>
              <a:spcBef>
                <a:spcPts val="600"/>
              </a:spcBef>
              <a:defRPr/>
            </a:pPr>
            <a:endParaRPr lang="cs-CZ" sz="1200" dirty="0">
              <a:solidFill>
                <a:srgbClr val="008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Rectangle 9"/>
          <p:cNvSpPr txBox="1">
            <a:spLocks noChangeArrowheads="1"/>
          </p:cNvSpPr>
          <p:nvPr/>
        </p:nvSpPr>
        <p:spPr bwMode="auto">
          <a:xfrm>
            <a:off x="395288" y="2132261"/>
            <a:ext cx="3960812" cy="2880915"/>
          </a:xfrm>
          <a:prstGeom prst="rect">
            <a:avLst/>
          </a:prstGeom>
          <a:solidFill>
            <a:schemeClr val="bg1"/>
          </a:solidFill>
          <a:ln w="12700">
            <a:solidFill>
              <a:srgbClr val="0000FF"/>
            </a:solidFill>
            <a:miter lim="800000"/>
            <a:headEnd/>
            <a:tailEnd/>
          </a:ln>
          <a:effectLst/>
        </p:spPr>
        <p:txBody>
          <a:bodyPr/>
          <a:lstStyle/>
          <a:p>
            <a:pPr>
              <a:lnSpc>
                <a:spcPct val="90000"/>
              </a:lnSpc>
              <a:spcBef>
                <a:spcPts val="600"/>
              </a:spcBef>
            </a:pPr>
            <a:r>
              <a:rPr lang="cs-CZ" sz="1200" dirty="0" smtClean="0">
                <a:solidFill>
                  <a:srgbClr val="0000FF"/>
                </a:solidFill>
                <a:latin typeface="Arial" charset="0"/>
              </a:rPr>
              <a:t>čl. 4.5:  Systém jakosti </a:t>
            </a:r>
            <a:br>
              <a:rPr lang="cs-CZ" sz="1200" dirty="0" smtClean="0">
                <a:solidFill>
                  <a:srgbClr val="0000FF"/>
                </a:solidFill>
                <a:latin typeface="Arial" charset="0"/>
              </a:rPr>
            </a:br>
            <a:r>
              <a:rPr lang="cs-CZ" sz="1200" dirty="0" smtClean="0">
                <a:solidFill>
                  <a:srgbClr val="0000FF"/>
                </a:solidFill>
                <a:latin typeface="Arial" charset="0"/>
              </a:rPr>
              <a:t>             </a:t>
            </a:r>
            <a:r>
              <a:rPr lang="cs-CZ" sz="1200" b="0" dirty="0" smtClean="0">
                <a:solidFill>
                  <a:srgbClr val="0000FF"/>
                </a:solidFill>
                <a:latin typeface="Arial" charset="0"/>
              </a:rPr>
              <a:t>je definován formou výčtu požadavků, </a:t>
            </a:r>
            <a:r>
              <a:rPr lang="cs-CZ" sz="1200" b="0" dirty="0" err="1" smtClean="0">
                <a:solidFill>
                  <a:srgbClr val="0000FF"/>
                </a:solidFill>
                <a:latin typeface="Arial" charset="0"/>
              </a:rPr>
              <a:t>m.j</a:t>
            </a:r>
            <a:r>
              <a:rPr lang="cs-CZ" sz="1200" b="0" dirty="0" smtClean="0">
                <a:solidFill>
                  <a:srgbClr val="0000FF"/>
                </a:solidFill>
                <a:latin typeface="Arial" charset="0"/>
              </a:rPr>
              <a:t>.:</a:t>
            </a:r>
          </a:p>
          <a:p>
            <a:pPr>
              <a:lnSpc>
                <a:spcPct val="90000"/>
              </a:lnSpc>
              <a:spcBef>
                <a:spcPts val="600"/>
              </a:spcBef>
            </a:pPr>
            <a:r>
              <a:rPr lang="cs-CZ" sz="1200" b="0" dirty="0" smtClean="0">
                <a:solidFill>
                  <a:srgbClr val="0000FF"/>
                </a:solidFill>
                <a:latin typeface="Arial" charset="0"/>
              </a:rPr>
              <a:t>4.5.2:</a:t>
            </a:r>
          </a:p>
          <a:p>
            <a:pPr>
              <a:lnSpc>
                <a:spcPct val="90000"/>
              </a:lnSpc>
              <a:spcBef>
                <a:spcPts val="600"/>
              </a:spcBef>
            </a:pPr>
            <a:r>
              <a:rPr lang="cs-CZ" sz="1200" b="0" dirty="0" smtClean="0">
                <a:solidFill>
                  <a:srgbClr val="0000FF"/>
                </a:solidFill>
                <a:latin typeface="Arial" charset="0"/>
              </a:rPr>
              <a:t>COV </a:t>
            </a:r>
            <a:r>
              <a:rPr lang="cs-CZ" sz="1200" b="0" dirty="0">
                <a:solidFill>
                  <a:srgbClr val="0000FF"/>
                </a:solidFill>
                <a:latin typeface="Arial" charset="0"/>
              </a:rPr>
              <a:t>musí určit osobu s přímým přístupem k jeho nejvyšší výkonné úrovni, která musí mít bez ohledu na své další povinnosti </a:t>
            </a:r>
            <a:r>
              <a:rPr lang="cs-CZ" sz="1200" b="0" dirty="0" smtClean="0">
                <a:solidFill>
                  <a:srgbClr val="0000FF"/>
                </a:solidFill>
                <a:latin typeface="Arial" charset="0"/>
              </a:rPr>
              <a:t>vymezenu </a:t>
            </a:r>
            <a:r>
              <a:rPr lang="cs-CZ" sz="1200" b="0" dirty="0">
                <a:solidFill>
                  <a:srgbClr val="0000FF"/>
                </a:solidFill>
                <a:latin typeface="Arial" charset="0"/>
              </a:rPr>
              <a:t>pravomoc</a:t>
            </a:r>
          </a:p>
          <a:p>
            <a:pPr>
              <a:lnSpc>
                <a:spcPct val="90000"/>
              </a:lnSpc>
              <a:spcBef>
                <a:spcPts val="600"/>
              </a:spcBef>
            </a:pPr>
            <a:r>
              <a:rPr lang="cs-CZ" sz="1200" b="0" dirty="0">
                <a:solidFill>
                  <a:srgbClr val="0000FF"/>
                </a:solidFill>
                <a:latin typeface="Arial" charset="0"/>
              </a:rPr>
              <a:t>a) zajistit, aby byl systém jakosti vytvořen, uplatněn a udržován v souladu s touto normou, a</a:t>
            </a:r>
          </a:p>
          <a:p>
            <a:pPr>
              <a:lnSpc>
                <a:spcPct val="90000"/>
              </a:lnSpc>
              <a:spcBef>
                <a:spcPts val="600"/>
              </a:spcBef>
            </a:pPr>
            <a:r>
              <a:rPr lang="cs-CZ" sz="1200" b="0" dirty="0">
                <a:solidFill>
                  <a:srgbClr val="0000FF"/>
                </a:solidFill>
                <a:latin typeface="Arial" charset="0"/>
              </a:rPr>
              <a:t>b) podávat vedení orgánu zprávy o fungování systému jakosti sloužící pro účely přezkoumání a jako základ pro zlepšování systému jakosti.</a:t>
            </a:r>
          </a:p>
          <a:p>
            <a:pPr>
              <a:spcBef>
                <a:spcPct val="20000"/>
              </a:spcBef>
            </a:pPr>
            <a:endParaRPr lang="cs-CZ" sz="1200" b="0" dirty="0">
              <a:solidFill>
                <a:srgbClr val="0000FF"/>
              </a:solidFill>
              <a:latin typeface="Arial" charset="0"/>
            </a:endParaRPr>
          </a:p>
        </p:txBody>
      </p:sp>
      <p:pic>
        <p:nvPicPr>
          <p:cNvPr id="7" name="Picture 25" descr="scov 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740352" y="44624"/>
            <a:ext cx="1091939" cy="836712"/>
          </a:xfrm>
          <a:prstGeom prst="rect">
            <a:avLst/>
          </a:prstGeom>
          <a:noFill/>
        </p:spPr>
      </p:pic>
      <p:sp>
        <p:nvSpPr>
          <p:cNvPr id="8" name="Rectangle 9"/>
          <p:cNvSpPr txBox="1">
            <a:spLocks noChangeArrowheads="1"/>
          </p:cNvSpPr>
          <p:nvPr/>
        </p:nvSpPr>
        <p:spPr bwMode="auto">
          <a:xfrm>
            <a:off x="4861173" y="1484784"/>
            <a:ext cx="3959225" cy="360040"/>
          </a:xfrm>
          <a:prstGeom prst="rect">
            <a:avLst/>
          </a:prstGeom>
          <a:solidFill>
            <a:schemeClr val="accent5"/>
          </a:solidFill>
          <a:ln w="19050">
            <a:noFill/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800">
                <a:solidFill>
                  <a:schemeClr val="tx1"/>
                </a:solidFill>
                <a:latin typeface="+mn-lt"/>
              </a:defRPr>
            </a:lvl2pPr>
            <a:lvl3pPr marL="9144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400">
                <a:solidFill>
                  <a:schemeClr val="tx1"/>
                </a:solidFill>
                <a:latin typeface="+mn-lt"/>
              </a:defRPr>
            </a:lvl3pPr>
            <a:lvl4pPr marL="13716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4pPr>
            <a:lvl5pPr marL="18288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5pPr>
            <a:lvl6pPr marL="228600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6pPr>
            <a:lvl7pPr marL="274320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7pPr>
            <a:lvl8pPr marL="320040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8pPr>
            <a:lvl9pPr marL="365760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algn="l" eaLnBrk="1" hangingPunct="1">
              <a:spcBef>
                <a:spcPts val="1200"/>
              </a:spcBef>
              <a:defRPr/>
            </a:pPr>
            <a:r>
              <a:rPr lang="cs-CZ" sz="18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cs-CZ" sz="1800" b="1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ČSN EN ISO/IEC 17065:2013</a:t>
            </a:r>
          </a:p>
        </p:txBody>
      </p:sp>
      <p:sp>
        <p:nvSpPr>
          <p:cNvPr id="9" name="Rectangle 9"/>
          <p:cNvSpPr txBox="1">
            <a:spLocks noChangeArrowheads="1"/>
          </p:cNvSpPr>
          <p:nvPr/>
        </p:nvSpPr>
        <p:spPr bwMode="auto">
          <a:xfrm>
            <a:off x="395536" y="1484784"/>
            <a:ext cx="3960812" cy="36004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9050">
            <a:noFill/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txBody>
          <a:bodyPr/>
          <a:lstStyle/>
          <a:p>
            <a:pPr>
              <a:spcBef>
                <a:spcPct val="20000"/>
              </a:spcBef>
            </a:pPr>
            <a:r>
              <a:rPr lang="cs-CZ" sz="1800" dirty="0" smtClean="0">
                <a:solidFill>
                  <a:srgbClr val="0000FF"/>
                </a:solidFill>
                <a:latin typeface="Arial" charset="0"/>
              </a:rPr>
              <a:t>ČSN EN 45011:1998 </a:t>
            </a:r>
            <a:endParaRPr lang="cs-CZ" sz="1800" dirty="0">
              <a:solidFill>
                <a:srgbClr val="0000FF"/>
              </a:solidFill>
              <a:latin typeface="Arial" charset="0"/>
            </a:endParaRPr>
          </a:p>
        </p:txBody>
      </p:sp>
      <p:sp>
        <p:nvSpPr>
          <p:cNvPr id="4" name="Obdélník 3"/>
          <p:cNvSpPr/>
          <p:nvPr/>
        </p:nvSpPr>
        <p:spPr bwMode="auto">
          <a:xfrm>
            <a:off x="383469" y="5301208"/>
            <a:ext cx="8437003" cy="1008112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  <a:headEnd type="none" w="med" len="med"/>
            <a:tailEnd type="none" w="med" len="med"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>
              <a:spcBef>
                <a:spcPts val="600"/>
              </a:spcBef>
            </a:pPr>
            <a:r>
              <a:rPr lang="cs-CZ" sz="1200" b="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Pro oblast systému managementu je v normě ISO 17065 aplikována specifikace ISO PAS 17005, která nabízí obecně 2 možnosti prokázání splnění požadavků organizací:</a:t>
            </a:r>
          </a:p>
          <a:p>
            <a:pPr>
              <a:spcBef>
                <a:spcPts val="600"/>
              </a:spcBef>
              <a:tabLst>
                <a:tab pos="536575" algn="l"/>
              </a:tabLst>
            </a:pPr>
            <a:r>
              <a:rPr lang="cs-CZ" sz="1200" b="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	Možnost A: Požadavky na systém realizované taxativním výčtem požadavků se v obou normách zásadně neliší.</a:t>
            </a:r>
          </a:p>
          <a:p>
            <a:pPr>
              <a:spcBef>
                <a:spcPts val="600"/>
              </a:spcBef>
              <a:tabLst>
                <a:tab pos="536575" algn="l"/>
              </a:tabLst>
            </a:pPr>
            <a:r>
              <a:rPr lang="cs-CZ" sz="1200" b="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cs-CZ" sz="1200" b="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Možnost B: Situace</a:t>
            </a:r>
            <a:r>
              <a:rPr lang="cs-CZ" sz="1200" b="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, kdy COV implementoval a udržuje systém ve shodě s požadavky ISO 9001</a:t>
            </a:r>
            <a:r>
              <a:rPr lang="cs-CZ" sz="1200" b="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en-US" sz="1200" b="0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66826512"/>
      </p:ext>
    </p:extLst>
  </p:cSld>
  <p:clrMapOvr>
    <a:masterClrMapping/>
  </p:clrMapOvr>
  <p:transition spd="slow">
    <p:zoom dir="in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6987480" y="6453336"/>
            <a:ext cx="1905000" cy="252264"/>
          </a:xfrm>
          <a:noFill/>
        </p:spPr>
        <p:txBody>
          <a:bodyPr/>
          <a:lstStyle/>
          <a:p>
            <a:fld id="{F7BB68C9-A070-4C5C-8B09-CEE91A3FDE2F}" type="slidenum">
              <a:rPr lang="cs-CZ" smtClean="0">
                <a:cs typeface="Arial" charset="0"/>
              </a:rPr>
              <a:pPr/>
              <a:t>17</a:t>
            </a:fld>
            <a:endParaRPr lang="cs-CZ" dirty="0" smtClean="0">
              <a:cs typeface="Arial" charset="0"/>
            </a:endParaRPr>
          </a:p>
        </p:txBody>
      </p:sp>
      <p:sp>
        <p:nvSpPr>
          <p:cNvPr id="7782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22610" y="188566"/>
            <a:ext cx="5041478" cy="792162"/>
          </a:xfrm>
        </p:spPr>
        <p:txBody>
          <a:bodyPr/>
          <a:lstStyle/>
          <a:p>
            <a:pPr algn="l" eaLnBrk="1" hangingPunct="1">
              <a:defRPr/>
            </a:pPr>
            <a:r>
              <a:rPr lang="cs-CZ" sz="24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</a:rPr>
              <a:t>Srovnání vybraných částí norem </a:t>
            </a:r>
            <a:br>
              <a:rPr lang="cs-CZ" sz="24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</a:rPr>
            </a:br>
            <a:r>
              <a:rPr lang="cs-CZ" sz="24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</a:rPr>
              <a:t>EN 45011 a ISO/IEC 17065 (11)</a:t>
            </a:r>
            <a:endParaRPr lang="cs-CZ" sz="2400" b="1" dirty="0">
              <a:solidFill>
                <a:srgbClr val="7030A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77833" name="Rectangle 9"/>
          <p:cNvSpPr>
            <a:spLocks noGrp="1" noChangeArrowheads="1"/>
          </p:cNvSpPr>
          <p:nvPr>
            <p:ph type="subTitle" idx="1"/>
          </p:nvPr>
        </p:nvSpPr>
        <p:spPr>
          <a:xfrm>
            <a:off x="4860925" y="1916237"/>
            <a:ext cx="3959225" cy="3312963"/>
          </a:xfrm>
          <a:solidFill>
            <a:schemeClr val="bg1"/>
          </a:solidFill>
          <a:ln w="12700">
            <a:solidFill>
              <a:srgbClr val="008000"/>
            </a:solidFill>
          </a:ln>
          <a:effectLst/>
        </p:spPr>
        <p:txBody>
          <a:bodyPr/>
          <a:lstStyle/>
          <a:p>
            <a:pPr algn="l" eaLnBrk="1" hangingPunct="1">
              <a:lnSpc>
                <a:spcPct val="90000"/>
              </a:lnSpc>
              <a:spcBef>
                <a:spcPts val="600"/>
              </a:spcBef>
              <a:defRPr/>
            </a:pPr>
            <a:r>
              <a:rPr lang="cs-CZ" sz="1200" b="1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čl. 7.11: </a:t>
            </a:r>
            <a:r>
              <a:rPr lang="cs-CZ" sz="1200" b="1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Ukončení, omezení, pozastavení nebo odnětí </a:t>
            </a:r>
            <a:r>
              <a:rPr lang="cs-CZ" sz="1200" b="1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certifikace</a:t>
            </a:r>
          </a:p>
          <a:p>
            <a:pPr algn="l" eaLnBrk="1" hangingPunct="1">
              <a:lnSpc>
                <a:spcPct val="90000"/>
              </a:lnSpc>
              <a:spcBef>
                <a:spcPts val="600"/>
              </a:spcBef>
              <a:defRPr/>
            </a:pPr>
            <a:r>
              <a:rPr lang="cs-CZ" sz="1200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Pokud je doložena neshoda s certifikačními požadavky, buď jako výsledek dozoru nebo v jiném případě, certifikační orgán musí </a:t>
            </a:r>
            <a:r>
              <a:rPr lang="cs-CZ" sz="1200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zvážit </a:t>
            </a:r>
            <a:r>
              <a:rPr lang="cs-CZ" sz="1200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a rozhodnout o přijetí vhodného opatření:</a:t>
            </a:r>
          </a:p>
          <a:p>
            <a:pPr algn="l" eaLnBrk="1" hangingPunct="1">
              <a:lnSpc>
                <a:spcPct val="90000"/>
              </a:lnSpc>
              <a:spcBef>
                <a:spcPts val="600"/>
              </a:spcBef>
              <a:defRPr/>
            </a:pPr>
            <a:r>
              <a:rPr lang="cs-CZ" sz="1200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a) pokračování certifikace za podmínek specifikovaných </a:t>
            </a:r>
            <a:r>
              <a:rPr lang="cs-CZ" sz="1200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certifikačním </a:t>
            </a:r>
            <a:r>
              <a:rPr lang="cs-CZ" sz="1200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orgánem (např. četnější dozory);</a:t>
            </a:r>
          </a:p>
          <a:p>
            <a:pPr algn="l" eaLnBrk="1" hangingPunct="1">
              <a:lnSpc>
                <a:spcPct val="90000"/>
              </a:lnSpc>
              <a:spcBef>
                <a:spcPts val="600"/>
              </a:spcBef>
              <a:defRPr/>
            </a:pPr>
            <a:r>
              <a:rPr lang="cs-CZ" sz="1200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b) omezení rozsahu certifikace k odstranění nevyhovujících variant produktu;</a:t>
            </a:r>
          </a:p>
          <a:p>
            <a:pPr algn="l" eaLnBrk="1" hangingPunct="1">
              <a:lnSpc>
                <a:spcPct val="90000"/>
              </a:lnSpc>
              <a:spcBef>
                <a:spcPts val="600"/>
              </a:spcBef>
              <a:defRPr/>
            </a:pPr>
            <a:r>
              <a:rPr lang="cs-CZ" sz="1200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c) pozastavení certifikace během nerealizovaných nápravných opatření klienta;</a:t>
            </a:r>
          </a:p>
          <a:p>
            <a:pPr algn="l" eaLnBrk="1" hangingPunct="1">
              <a:lnSpc>
                <a:spcPct val="90000"/>
              </a:lnSpc>
              <a:spcBef>
                <a:spcPts val="600"/>
              </a:spcBef>
              <a:defRPr/>
            </a:pPr>
            <a:r>
              <a:rPr lang="cs-CZ" sz="1200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d) odnětí certifikace.</a:t>
            </a:r>
          </a:p>
          <a:p>
            <a:pPr algn="l" eaLnBrk="1" hangingPunct="1">
              <a:lnSpc>
                <a:spcPct val="90000"/>
              </a:lnSpc>
              <a:spcBef>
                <a:spcPts val="600"/>
              </a:spcBef>
              <a:defRPr/>
            </a:pPr>
            <a:endParaRPr lang="cs-CZ" sz="1200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Rectangle 9"/>
          <p:cNvSpPr txBox="1">
            <a:spLocks noChangeArrowheads="1"/>
          </p:cNvSpPr>
          <p:nvPr/>
        </p:nvSpPr>
        <p:spPr bwMode="auto">
          <a:xfrm>
            <a:off x="395288" y="1916237"/>
            <a:ext cx="3960812" cy="3312963"/>
          </a:xfrm>
          <a:prstGeom prst="rect">
            <a:avLst/>
          </a:prstGeom>
          <a:solidFill>
            <a:schemeClr val="bg1"/>
          </a:solidFill>
          <a:ln w="12700">
            <a:solidFill>
              <a:srgbClr val="0000FF"/>
            </a:solidFill>
            <a:miter lim="800000"/>
            <a:headEnd/>
            <a:tailEnd/>
          </a:ln>
          <a:effectLst/>
        </p:spPr>
        <p:txBody>
          <a:bodyPr/>
          <a:lstStyle/>
          <a:p>
            <a:pPr>
              <a:lnSpc>
                <a:spcPct val="90000"/>
              </a:lnSpc>
              <a:spcBef>
                <a:spcPts val="600"/>
              </a:spcBef>
            </a:pPr>
            <a:r>
              <a:rPr lang="cs-CZ" sz="1200" dirty="0" smtClean="0">
                <a:solidFill>
                  <a:srgbClr val="0000FF"/>
                </a:solidFill>
                <a:latin typeface="Arial" charset="0"/>
              </a:rPr>
              <a:t>čl. 4.6:  </a:t>
            </a:r>
            <a:r>
              <a:rPr lang="cs-CZ" sz="1200" dirty="0">
                <a:solidFill>
                  <a:srgbClr val="0000FF"/>
                </a:solidFill>
                <a:latin typeface="Arial" charset="0"/>
              </a:rPr>
              <a:t>Podmínky a postupy pro udělování, udržování, rozšiřování, pozastavování a odnímání </a:t>
            </a:r>
            <a:r>
              <a:rPr lang="cs-CZ" sz="1200" dirty="0" smtClean="0">
                <a:solidFill>
                  <a:srgbClr val="0000FF"/>
                </a:solidFill>
                <a:latin typeface="Arial" charset="0"/>
              </a:rPr>
              <a:t>certifikace</a:t>
            </a:r>
          </a:p>
          <a:p>
            <a:pPr>
              <a:lnSpc>
                <a:spcPct val="90000"/>
              </a:lnSpc>
              <a:spcBef>
                <a:spcPts val="600"/>
              </a:spcBef>
            </a:pPr>
            <a:r>
              <a:rPr lang="cs-CZ" sz="1200" b="0" dirty="0">
                <a:solidFill>
                  <a:srgbClr val="0000FF"/>
                </a:solidFill>
                <a:latin typeface="Arial" charset="0"/>
              </a:rPr>
              <a:t>COV musí specifikovat </a:t>
            </a:r>
            <a:r>
              <a:rPr lang="cs-CZ" sz="1200" dirty="0">
                <a:solidFill>
                  <a:schemeClr val="tx1"/>
                </a:solidFill>
                <a:latin typeface="Arial" charset="0"/>
              </a:rPr>
              <a:t>podmínky pro udělování</a:t>
            </a:r>
            <a:r>
              <a:rPr lang="cs-CZ" sz="1200" b="0" dirty="0">
                <a:solidFill>
                  <a:srgbClr val="0000FF"/>
                </a:solidFill>
                <a:latin typeface="Arial" charset="0"/>
              </a:rPr>
              <a:t>, udržování a </a:t>
            </a:r>
            <a:r>
              <a:rPr lang="cs-CZ" sz="1200" b="0" dirty="0" smtClean="0">
                <a:solidFill>
                  <a:srgbClr val="0000FF"/>
                </a:solidFill>
                <a:latin typeface="Arial" charset="0"/>
              </a:rPr>
              <a:t>rozšiřování </a:t>
            </a:r>
            <a:r>
              <a:rPr lang="cs-CZ" sz="1200" b="0" dirty="0">
                <a:solidFill>
                  <a:srgbClr val="0000FF"/>
                </a:solidFill>
                <a:latin typeface="Arial" charset="0"/>
              </a:rPr>
              <a:t>certifikace a podmínky, za kterých může být certifikace zčásti nebo zcela </a:t>
            </a:r>
            <a:r>
              <a:rPr lang="cs-CZ" sz="1200" dirty="0">
                <a:solidFill>
                  <a:schemeClr val="tx1"/>
                </a:solidFill>
                <a:latin typeface="Arial" charset="0"/>
              </a:rPr>
              <a:t>pozastavena nebo odejmuta</a:t>
            </a:r>
            <a:r>
              <a:rPr lang="cs-CZ" sz="1200" b="0" dirty="0">
                <a:solidFill>
                  <a:srgbClr val="0000FF"/>
                </a:solidFill>
                <a:latin typeface="Arial" charset="0"/>
              </a:rPr>
              <a:t>.</a:t>
            </a:r>
          </a:p>
          <a:p>
            <a:pPr>
              <a:lnSpc>
                <a:spcPct val="90000"/>
              </a:lnSpc>
              <a:spcBef>
                <a:spcPts val="600"/>
              </a:spcBef>
            </a:pPr>
            <a:r>
              <a:rPr lang="cs-CZ" sz="1200" b="0" dirty="0">
                <a:solidFill>
                  <a:srgbClr val="0000FF"/>
                </a:solidFill>
                <a:latin typeface="Arial" charset="0"/>
              </a:rPr>
              <a:t>COV musí mít postupy pro udělování, udržování, odnímání a </a:t>
            </a:r>
            <a:r>
              <a:rPr lang="cs-CZ" sz="1200" b="0" dirty="0" smtClean="0">
                <a:solidFill>
                  <a:srgbClr val="0000FF"/>
                </a:solidFill>
                <a:latin typeface="Arial" charset="0"/>
              </a:rPr>
              <a:t>případně </a:t>
            </a:r>
            <a:r>
              <a:rPr lang="cs-CZ" sz="1200" b="0" dirty="0">
                <a:solidFill>
                  <a:srgbClr val="0000FF"/>
                </a:solidFill>
                <a:latin typeface="Arial" charset="0"/>
              </a:rPr>
              <a:t>i pozastavování certifikace, rozšiřování nebo omezování rozsahu certifikace a pro opakované hodnocení v </a:t>
            </a:r>
            <a:r>
              <a:rPr lang="cs-CZ" sz="1200" dirty="0">
                <a:solidFill>
                  <a:schemeClr val="tx1"/>
                </a:solidFill>
                <a:latin typeface="Arial" charset="0"/>
              </a:rPr>
              <a:t>případě, že </a:t>
            </a:r>
            <a:r>
              <a:rPr lang="cs-CZ" sz="1200" dirty="0" smtClean="0">
                <a:solidFill>
                  <a:schemeClr val="tx1"/>
                </a:solidFill>
                <a:latin typeface="Arial" charset="0"/>
              </a:rPr>
              <a:t>nastanou </a:t>
            </a:r>
            <a:r>
              <a:rPr lang="cs-CZ" sz="1200" dirty="0">
                <a:solidFill>
                  <a:schemeClr val="tx1"/>
                </a:solidFill>
                <a:latin typeface="Arial" charset="0"/>
              </a:rPr>
              <a:t>změny </a:t>
            </a:r>
            <a:r>
              <a:rPr lang="cs-CZ" sz="1200" b="0" dirty="0">
                <a:solidFill>
                  <a:srgbClr val="0000FF"/>
                </a:solidFill>
                <a:latin typeface="Arial" charset="0"/>
              </a:rPr>
              <a:t>významně ovlivňující provedení nebo specifikaci </a:t>
            </a:r>
            <a:r>
              <a:rPr lang="cs-CZ" sz="1200" b="0" dirty="0" smtClean="0">
                <a:solidFill>
                  <a:srgbClr val="0000FF"/>
                </a:solidFill>
                <a:latin typeface="Arial" charset="0"/>
              </a:rPr>
              <a:t>výrobku </a:t>
            </a:r>
            <a:r>
              <a:rPr lang="cs-CZ" sz="1200" b="0" dirty="0">
                <a:solidFill>
                  <a:srgbClr val="0000FF"/>
                </a:solidFill>
                <a:latin typeface="Arial" charset="0"/>
              </a:rPr>
              <a:t>nebo změny </a:t>
            </a:r>
            <a:r>
              <a:rPr lang="cs-CZ" sz="1200" dirty="0">
                <a:solidFill>
                  <a:schemeClr val="tx1"/>
                </a:solidFill>
                <a:latin typeface="Arial" charset="0"/>
              </a:rPr>
              <a:t>norem</a:t>
            </a:r>
            <a:r>
              <a:rPr lang="cs-CZ" sz="1200" b="0" dirty="0">
                <a:solidFill>
                  <a:srgbClr val="0000FF"/>
                </a:solidFill>
                <a:latin typeface="Arial" charset="0"/>
              </a:rPr>
              <a:t>, s nimiž je soulad výrobku certifikován, nebo změny ve </a:t>
            </a:r>
            <a:r>
              <a:rPr lang="cs-CZ" sz="1200" dirty="0">
                <a:solidFill>
                  <a:schemeClr val="tx1"/>
                </a:solidFill>
                <a:latin typeface="Arial" charset="0"/>
              </a:rPr>
              <a:t>vlastnictví</a:t>
            </a:r>
            <a:r>
              <a:rPr lang="cs-CZ" sz="1200" b="0" dirty="0">
                <a:solidFill>
                  <a:schemeClr val="tx1"/>
                </a:solidFill>
                <a:latin typeface="Arial" charset="0"/>
              </a:rPr>
              <a:t>,</a:t>
            </a:r>
            <a:r>
              <a:rPr lang="cs-CZ" sz="1200" b="0" dirty="0">
                <a:solidFill>
                  <a:srgbClr val="0000FF"/>
                </a:solidFill>
                <a:latin typeface="Arial" charset="0"/>
              </a:rPr>
              <a:t> struktuře nebo vedení příslušného </a:t>
            </a:r>
            <a:r>
              <a:rPr lang="cs-CZ" sz="1200" b="0" dirty="0" smtClean="0">
                <a:solidFill>
                  <a:srgbClr val="0000FF"/>
                </a:solidFill>
                <a:latin typeface="Arial" charset="0"/>
              </a:rPr>
              <a:t>dodavatele</a:t>
            </a:r>
            <a:r>
              <a:rPr lang="cs-CZ" sz="1200" b="0" dirty="0">
                <a:solidFill>
                  <a:srgbClr val="0000FF"/>
                </a:solidFill>
                <a:latin typeface="Arial" charset="0"/>
              </a:rPr>
              <a:t>, pokud jsou významné, nebo v případě </a:t>
            </a:r>
            <a:r>
              <a:rPr lang="cs-CZ" sz="1200" dirty="0">
                <a:solidFill>
                  <a:schemeClr val="tx1"/>
                </a:solidFill>
                <a:latin typeface="Arial" charset="0"/>
              </a:rPr>
              <a:t>jakýchkoli jiných informací </a:t>
            </a:r>
            <a:r>
              <a:rPr lang="cs-CZ" sz="1200" b="0" dirty="0">
                <a:solidFill>
                  <a:srgbClr val="0000FF"/>
                </a:solidFill>
                <a:latin typeface="Arial" charset="0"/>
              </a:rPr>
              <a:t>naznačujících, že výrobek již nemusí vyhovovat </a:t>
            </a:r>
            <a:r>
              <a:rPr lang="cs-CZ" sz="1200" b="0" dirty="0" smtClean="0">
                <a:solidFill>
                  <a:srgbClr val="0000FF"/>
                </a:solidFill>
                <a:latin typeface="Arial" charset="0"/>
              </a:rPr>
              <a:t>požadavkům </a:t>
            </a:r>
            <a:r>
              <a:rPr lang="cs-CZ" sz="1200" b="0" dirty="0">
                <a:solidFill>
                  <a:srgbClr val="0000FF"/>
                </a:solidFill>
                <a:latin typeface="Arial" charset="0"/>
              </a:rPr>
              <a:t>certifikačního systému </a:t>
            </a:r>
          </a:p>
          <a:p>
            <a:pPr>
              <a:spcBef>
                <a:spcPct val="20000"/>
              </a:spcBef>
            </a:pPr>
            <a:endParaRPr lang="cs-CZ" sz="1200" b="0" dirty="0">
              <a:solidFill>
                <a:srgbClr val="0000FF"/>
              </a:solidFill>
              <a:latin typeface="Arial" charset="0"/>
            </a:endParaRPr>
          </a:p>
        </p:txBody>
      </p:sp>
      <p:pic>
        <p:nvPicPr>
          <p:cNvPr id="7" name="Picture 25" descr="scov 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740352" y="44624"/>
            <a:ext cx="1091939" cy="836712"/>
          </a:xfrm>
          <a:prstGeom prst="rect">
            <a:avLst/>
          </a:prstGeom>
          <a:noFill/>
        </p:spPr>
      </p:pic>
      <p:sp>
        <p:nvSpPr>
          <p:cNvPr id="8" name="Rectangle 9"/>
          <p:cNvSpPr txBox="1">
            <a:spLocks noChangeArrowheads="1"/>
          </p:cNvSpPr>
          <p:nvPr/>
        </p:nvSpPr>
        <p:spPr bwMode="auto">
          <a:xfrm>
            <a:off x="4861173" y="1268760"/>
            <a:ext cx="3959225" cy="360040"/>
          </a:xfrm>
          <a:prstGeom prst="rect">
            <a:avLst/>
          </a:prstGeom>
          <a:solidFill>
            <a:schemeClr val="accent5"/>
          </a:solidFill>
          <a:ln w="19050">
            <a:noFill/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800">
                <a:solidFill>
                  <a:schemeClr val="tx1"/>
                </a:solidFill>
                <a:latin typeface="+mn-lt"/>
              </a:defRPr>
            </a:lvl2pPr>
            <a:lvl3pPr marL="9144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400">
                <a:solidFill>
                  <a:schemeClr val="tx1"/>
                </a:solidFill>
                <a:latin typeface="+mn-lt"/>
              </a:defRPr>
            </a:lvl3pPr>
            <a:lvl4pPr marL="13716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4pPr>
            <a:lvl5pPr marL="18288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5pPr>
            <a:lvl6pPr marL="228600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6pPr>
            <a:lvl7pPr marL="274320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7pPr>
            <a:lvl8pPr marL="320040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8pPr>
            <a:lvl9pPr marL="365760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algn="l" eaLnBrk="1" hangingPunct="1">
              <a:spcBef>
                <a:spcPts val="1200"/>
              </a:spcBef>
              <a:defRPr/>
            </a:pPr>
            <a:r>
              <a:rPr lang="cs-CZ" sz="18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cs-CZ" sz="1800" b="1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ČSN EN ISO/IEC 17065:2013</a:t>
            </a:r>
          </a:p>
        </p:txBody>
      </p:sp>
      <p:sp>
        <p:nvSpPr>
          <p:cNvPr id="9" name="Rectangle 9"/>
          <p:cNvSpPr txBox="1">
            <a:spLocks noChangeArrowheads="1"/>
          </p:cNvSpPr>
          <p:nvPr/>
        </p:nvSpPr>
        <p:spPr bwMode="auto">
          <a:xfrm>
            <a:off x="395536" y="1268760"/>
            <a:ext cx="3960812" cy="36004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9050">
            <a:noFill/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txBody>
          <a:bodyPr/>
          <a:lstStyle/>
          <a:p>
            <a:pPr>
              <a:spcBef>
                <a:spcPct val="20000"/>
              </a:spcBef>
            </a:pPr>
            <a:r>
              <a:rPr lang="cs-CZ" sz="1800" dirty="0" smtClean="0">
                <a:solidFill>
                  <a:srgbClr val="0000FF"/>
                </a:solidFill>
                <a:latin typeface="Arial" charset="0"/>
              </a:rPr>
              <a:t>ČSN EN 45011:1998 </a:t>
            </a:r>
            <a:endParaRPr lang="cs-CZ" sz="1800" dirty="0">
              <a:solidFill>
                <a:srgbClr val="0000FF"/>
              </a:solidFill>
              <a:latin typeface="Arial" charset="0"/>
            </a:endParaRPr>
          </a:p>
        </p:txBody>
      </p:sp>
      <p:sp>
        <p:nvSpPr>
          <p:cNvPr id="4" name="Obdélník 3"/>
          <p:cNvSpPr/>
          <p:nvPr/>
        </p:nvSpPr>
        <p:spPr bwMode="auto">
          <a:xfrm>
            <a:off x="383469" y="5517232"/>
            <a:ext cx="8437003" cy="936104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  <a:headEnd type="none" w="med" len="med"/>
            <a:tailEnd type="none" w="med" len="med"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>
              <a:spcBef>
                <a:spcPts val="600"/>
              </a:spcBef>
            </a:pPr>
            <a:endParaRPr lang="en-US" sz="1200" b="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88257643"/>
      </p:ext>
    </p:extLst>
  </p:cSld>
  <p:clrMapOvr>
    <a:masterClrMapping/>
  </p:clrMapOvr>
  <p:transition spd="slow">
    <p:zoom dir="in"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6987480" y="6453336"/>
            <a:ext cx="1905000" cy="252264"/>
          </a:xfrm>
          <a:noFill/>
        </p:spPr>
        <p:txBody>
          <a:bodyPr/>
          <a:lstStyle/>
          <a:p>
            <a:fld id="{F7BB68C9-A070-4C5C-8B09-CEE91A3FDE2F}" type="slidenum">
              <a:rPr lang="cs-CZ" smtClean="0">
                <a:cs typeface="Arial" charset="0"/>
              </a:rPr>
              <a:pPr/>
              <a:t>18</a:t>
            </a:fld>
            <a:endParaRPr lang="cs-CZ" dirty="0" smtClean="0">
              <a:cs typeface="Arial" charset="0"/>
            </a:endParaRPr>
          </a:p>
        </p:txBody>
      </p:sp>
      <p:sp>
        <p:nvSpPr>
          <p:cNvPr id="7782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22610" y="188566"/>
            <a:ext cx="5041478" cy="792162"/>
          </a:xfrm>
        </p:spPr>
        <p:txBody>
          <a:bodyPr/>
          <a:lstStyle/>
          <a:p>
            <a:pPr algn="l" eaLnBrk="1" hangingPunct="1">
              <a:defRPr/>
            </a:pPr>
            <a:r>
              <a:rPr lang="cs-CZ" sz="24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</a:rPr>
              <a:t>Srovnání vybraných částí norem </a:t>
            </a:r>
            <a:br>
              <a:rPr lang="cs-CZ" sz="24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</a:rPr>
            </a:br>
            <a:r>
              <a:rPr lang="cs-CZ" sz="24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</a:rPr>
              <a:t>EN 45011 a ISO/IEC 17065 (12)</a:t>
            </a:r>
            <a:endParaRPr lang="cs-CZ" sz="2400" b="1" dirty="0">
              <a:solidFill>
                <a:srgbClr val="7030A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77833" name="Rectangle 9"/>
          <p:cNvSpPr>
            <a:spLocks noGrp="1" noChangeArrowheads="1"/>
          </p:cNvSpPr>
          <p:nvPr>
            <p:ph type="subTitle" idx="1"/>
          </p:nvPr>
        </p:nvSpPr>
        <p:spPr>
          <a:xfrm>
            <a:off x="4860925" y="1916237"/>
            <a:ext cx="3959225" cy="3456979"/>
          </a:xfrm>
          <a:solidFill>
            <a:schemeClr val="bg1"/>
          </a:solidFill>
          <a:ln w="12700">
            <a:solidFill>
              <a:srgbClr val="008000"/>
            </a:solidFill>
          </a:ln>
          <a:effectLst/>
        </p:spPr>
        <p:txBody>
          <a:bodyPr/>
          <a:lstStyle/>
          <a:p>
            <a:pPr algn="l" eaLnBrk="1" hangingPunct="1">
              <a:lnSpc>
                <a:spcPct val="90000"/>
              </a:lnSpc>
              <a:spcBef>
                <a:spcPts val="600"/>
              </a:spcBef>
              <a:defRPr/>
            </a:pPr>
            <a:r>
              <a:rPr lang="cs-CZ" sz="1200" b="1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čl. 7.11: </a:t>
            </a:r>
            <a:r>
              <a:rPr lang="cs-CZ" sz="1200" b="1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Ukončení, omezení, pozastavení nebo odnětí </a:t>
            </a:r>
            <a:r>
              <a:rPr lang="cs-CZ" sz="1200" b="1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certifikace</a:t>
            </a:r>
          </a:p>
          <a:p>
            <a:pPr algn="l" eaLnBrk="1" hangingPunct="1">
              <a:lnSpc>
                <a:spcPct val="90000"/>
              </a:lnSpc>
              <a:spcBef>
                <a:spcPts val="600"/>
              </a:spcBef>
              <a:defRPr/>
            </a:pPr>
            <a:r>
              <a:rPr lang="cs-CZ" sz="1200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Jestliže je certifikace </a:t>
            </a:r>
            <a:r>
              <a:rPr lang="cs-CZ" sz="1200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ukončena, </a:t>
            </a:r>
            <a:r>
              <a:rPr lang="cs-CZ" sz="1200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pozastavena nebo odňata, musí </a:t>
            </a:r>
            <a:r>
              <a:rPr lang="cs-CZ" sz="1200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COV přijmout </a:t>
            </a:r>
            <a:r>
              <a:rPr lang="cs-CZ" sz="1200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opatření </a:t>
            </a:r>
            <a:r>
              <a:rPr lang="cs-CZ" sz="1200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specifikovaná </a:t>
            </a:r>
            <a:r>
              <a:rPr lang="cs-CZ" sz="1200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v certifikačním schématu a </a:t>
            </a:r>
            <a:r>
              <a:rPr lang="cs-CZ" sz="1200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provést nezbytné </a:t>
            </a:r>
            <a:r>
              <a:rPr lang="cs-CZ" sz="1200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úpravy formálních dokumentů o certifikaci, veřejně dostupných </a:t>
            </a:r>
            <a:r>
              <a:rPr lang="cs-CZ" sz="1200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informací</a:t>
            </a:r>
            <a:r>
              <a:rPr lang="cs-CZ" sz="1200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cs-CZ" sz="1200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licencí </a:t>
            </a:r>
            <a:r>
              <a:rPr lang="cs-CZ" sz="1200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atd., aby se zajistilo, že neposkytuje žádné údaje o tom, že je produkt nadále certifikován. </a:t>
            </a:r>
            <a:r>
              <a:rPr lang="cs-CZ" sz="1200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Je-li </a:t>
            </a:r>
            <a:r>
              <a:rPr lang="cs-CZ" sz="1200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rozsah certifikace omezen, musí </a:t>
            </a:r>
            <a:r>
              <a:rPr lang="cs-CZ" sz="1200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COV přijmout analogická opatření, aby zajistil informovanost klienta a veřejnosti o omezeném rozsahu certifikace.</a:t>
            </a:r>
            <a:endParaRPr lang="cs-CZ" sz="1200" dirty="0">
              <a:solidFill>
                <a:srgbClr val="008000"/>
              </a:solidFill>
              <a:latin typeface="Arial" pitchFamily="34" charset="0"/>
              <a:cs typeface="Arial" pitchFamily="34" charset="0"/>
            </a:endParaRPr>
          </a:p>
          <a:p>
            <a:pPr algn="l" eaLnBrk="1" hangingPunct="1">
              <a:lnSpc>
                <a:spcPct val="90000"/>
              </a:lnSpc>
              <a:spcBef>
                <a:spcPts val="600"/>
              </a:spcBef>
              <a:defRPr/>
            </a:pPr>
            <a:r>
              <a:rPr lang="cs-CZ" sz="1200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Je-li </a:t>
            </a:r>
            <a:r>
              <a:rPr lang="cs-CZ" sz="1200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certifikace pozastavena, musí COV </a:t>
            </a:r>
            <a:r>
              <a:rPr lang="cs-CZ" sz="1200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oznámit </a:t>
            </a:r>
            <a:r>
              <a:rPr lang="cs-CZ" sz="1200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klientovi následující:</a:t>
            </a:r>
          </a:p>
          <a:p>
            <a:pPr marL="171450" indent="-171450" algn="l" eaLnBrk="1" hangingPunct="1">
              <a:lnSpc>
                <a:spcPct val="90000"/>
              </a:lnSpc>
              <a:spcBef>
                <a:spcPts val="600"/>
              </a:spcBef>
              <a:buFont typeface="Arial" pitchFamily="34" charset="0"/>
              <a:buChar char="-"/>
              <a:defRPr/>
            </a:pPr>
            <a:r>
              <a:rPr lang="cs-CZ" sz="1200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opatření </a:t>
            </a:r>
            <a:r>
              <a:rPr lang="cs-CZ" sz="1200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potřebná pro ukončení pozastavení a obnovení </a:t>
            </a:r>
            <a:r>
              <a:rPr lang="cs-CZ" sz="1200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certifikace </a:t>
            </a:r>
            <a:r>
              <a:rPr lang="cs-CZ" sz="1200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produktu </a:t>
            </a:r>
            <a:r>
              <a:rPr lang="cs-CZ" sz="1200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v </a:t>
            </a:r>
            <a:r>
              <a:rPr lang="cs-CZ" sz="1200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souladu s certifikačním schématem;</a:t>
            </a:r>
          </a:p>
          <a:p>
            <a:pPr marL="171450" indent="-171450" algn="l" eaLnBrk="1" hangingPunct="1">
              <a:lnSpc>
                <a:spcPct val="90000"/>
              </a:lnSpc>
              <a:spcBef>
                <a:spcPts val="600"/>
              </a:spcBef>
              <a:buFont typeface="Arial" pitchFamily="34" charset="0"/>
              <a:buChar char="-"/>
              <a:defRPr/>
            </a:pPr>
            <a:r>
              <a:rPr lang="cs-CZ" sz="1200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jakákoli </a:t>
            </a:r>
            <a:r>
              <a:rPr lang="cs-CZ" sz="1200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další opatření požadovaná v certifikačním schématu.</a:t>
            </a:r>
          </a:p>
          <a:p>
            <a:pPr algn="l" eaLnBrk="1" hangingPunct="1">
              <a:lnSpc>
                <a:spcPct val="90000"/>
              </a:lnSpc>
              <a:spcBef>
                <a:spcPts val="600"/>
              </a:spcBef>
              <a:defRPr/>
            </a:pPr>
            <a:endParaRPr lang="cs-CZ" sz="1200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Rectangle 9"/>
          <p:cNvSpPr txBox="1">
            <a:spLocks noChangeArrowheads="1"/>
          </p:cNvSpPr>
          <p:nvPr/>
        </p:nvSpPr>
        <p:spPr bwMode="auto">
          <a:xfrm>
            <a:off x="395288" y="1916237"/>
            <a:ext cx="3960812" cy="3456979"/>
          </a:xfrm>
          <a:prstGeom prst="rect">
            <a:avLst/>
          </a:prstGeom>
          <a:solidFill>
            <a:schemeClr val="bg1"/>
          </a:solidFill>
          <a:ln w="12700">
            <a:solidFill>
              <a:srgbClr val="0000FF"/>
            </a:solidFill>
            <a:miter lim="800000"/>
            <a:headEnd/>
            <a:tailEnd/>
          </a:ln>
          <a:effectLst/>
        </p:spPr>
        <p:txBody>
          <a:bodyPr/>
          <a:lstStyle/>
          <a:p>
            <a:pPr>
              <a:lnSpc>
                <a:spcPct val="90000"/>
              </a:lnSpc>
              <a:spcBef>
                <a:spcPts val="600"/>
              </a:spcBef>
            </a:pPr>
            <a:r>
              <a:rPr lang="cs-CZ" sz="1200" dirty="0" smtClean="0">
                <a:solidFill>
                  <a:srgbClr val="0000FF"/>
                </a:solidFill>
                <a:latin typeface="Arial" charset="0"/>
              </a:rPr>
              <a:t>čl. 4.6:  </a:t>
            </a:r>
            <a:r>
              <a:rPr lang="cs-CZ" sz="1200" dirty="0">
                <a:solidFill>
                  <a:srgbClr val="0000FF"/>
                </a:solidFill>
                <a:latin typeface="Arial" charset="0"/>
              </a:rPr>
              <a:t>Podmínky a postupy pro udělování, udržování, rozšiřování, pozastavování a odnímání </a:t>
            </a:r>
            <a:r>
              <a:rPr lang="cs-CZ" sz="1200" dirty="0" smtClean="0">
                <a:solidFill>
                  <a:srgbClr val="0000FF"/>
                </a:solidFill>
                <a:latin typeface="Arial" charset="0"/>
              </a:rPr>
              <a:t>certifikace</a:t>
            </a:r>
          </a:p>
          <a:p>
            <a:pPr>
              <a:lnSpc>
                <a:spcPct val="90000"/>
              </a:lnSpc>
              <a:spcBef>
                <a:spcPts val="600"/>
              </a:spcBef>
            </a:pPr>
            <a:endParaRPr lang="cs-CZ" sz="1200" b="0" dirty="0" smtClean="0">
              <a:solidFill>
                <a:srgbClr val="0000FF"/>
              </a:solidFill>
              <a:latin typeface="Arial" charset="0"/>
            </a:endParaRPr>
          </a:p>
          <a:p>
            <a:pPr>
              <a:spcBef>
                <a:spcPct val="20000"/>
              </a:spcBef>
            </a:pPr>
            <a:r>
              <a:rPr lang="cs-CZ" sz="1200" b="0" dirty="0" smtClean="0">
                <a:solidFill>
                  <a:srgbClr val="0000FF"/>
                </a:solidFill>
                <a:latin typeface="Arial" charset="0"/>
              </a:rPr>
              <a:t>--- viz předchozí snímek ---</a:t>
            </a:r>
            <a:endParaRPr lang="cs-CZ" sz="1200" b="0" dirty="0">
              <a:solidFill>
                <a:srgbClr val="0000FF"/>
              </a:solidFill>
              <a:latin typeface="Arial" charset="0"/>
            </a:endParaRPr>
          </a:p>
        </p:txBody>
      </p:sp>
      <p:pic>
        <p:nvPicPr>
          <p:cNvPr id="7" name="Picture 25" descr="scov 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740352" y="44624"/>
            <a:ext cx="1091939" cy="836712"/>
          </a:xfrm>
          <a:prstGeom prst="rect">
            <a:avLst/>
          </a:prstGeom>
          <a:noFill/>
        </p:spPr>
      </p:pic>
      <p:sp>
        <p:nvSpPr>
          <p:cNvPr id="8" name="Rectangle 9"/>
          <p:cNvSpPr txBox="1">
            <a:spLocks noChangeArrowheads="1"/>
          </p:cNvSpPr>
          <p:nvPr/>
        </p:nvSpPr>
        <p:spPr bwMode="auto">
          <a:xfrm>
            <a:off x="4861173" y="1268760"/>
            <a:ext cx="3959225" cy="360040"/>
          </a:xfrm>
          <a:prstGeom prst="rect">
            <a:avLst/>
          </a:prstGeom>
          <a:solidFill>
            <a:schemeClr val="accent5"/>
          </a:solidFill>
          <a:ln w="19050">
            <a:noFill/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800">
                <a:solidFill>
                  <a:schemeClr val="tx1"/>
                </a:solidFill>
                <a:latin typeface="+mn-lt"/>
              </a:defRPr>
            </a:lvl2pPr>
            <a:lvl3pPr marL="9144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400">
                <a:solidFill>
                  <a:schemeClr val="tx1"/>
                </a:solidFill>
                <a:latin typeface="+mn-lt"/>
              </a:defRPr>
            </a:lvl3pPr>
            <a:lvl4pPr marL="13716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4pPr>
            <a:lvl5pPr marL="18288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5pPr>
            <a:lvl6pPr marL="228600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6pPr>
            <a:lvl7pPr marL="274320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7pPr>
            <a:lvl8pPr marL="320040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8pPr>
            <a:lvl9pPr marL="365760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algn="l" eaLnBrk="1" hangingPunct="1">
              <a:spcBef>
                <a:spcPts val="1200"/>
              </a:spcBef>
              <a:defRPr/>
            </a:pPr>
            <a:r>
              <a:rPr lang="cs-CZ" sz="18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cs-CZ" sz="1800" b="1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ČSN EN ISO/IEC 17065:2013</a:t>
            </a:r>
          </a:p>
        </p:txBody>
      </p:sp>
      <p:sp>
        <p:nvSpPr>
          <p:cNvPr id="9" name="Rectangle 9"/>
          <p:cNvSpPr txBox="1">
            <a:spLocks noChangeArrowheads="1"/>
          </p:cNvSpPr>
          <p:nvPr/>
        </p:nvSpPr>
        <p:spPr bwMode="auto">
          <a:xfrm>
            <a:off x="395536" y="1268760"/>
            <a:ext cx="3960812" cy="36004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9050">
            <a:noFill/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txBody>
          <a:bodyPr/>
          <a:lstStyle/>
          <a:p>
            <a:pPr>
              <a:spcBef>
                <a:spcPct val="20000"/>
              </a:spcBef>
            </a:pPr>
            <a:r>
              <a:rPr lang="cs-CZ" sz="1800" dirty="0" smtClean="0">
                <a:solidFill>
                  <a:srgbClr val="0000FF"/>
                </a:solidFill>
                <a:latin typeface="Arial" charset="0"/>
              </a:rPr>
              <a:t>ČSN EN 45011:1998 </a:t>
            </a:r>
            <a:endParaRPr lang="cs-CZ" sz="1800" dirty="0">
              <a:solidFill>
                <a:srgbClr val="0000FF"/>
              </a:solidFill>
              <a:latin typeface="Arial" charset="0"/>
            </a:endParaRPr>
          </a:p>
        </p:txBody>
      </p:sp>
      <p:sp>
        <p:nvSpPr>
          <p:cNvPr id="4" name="Obdélník 3"/>
          <p:cNvSpPr/>
          <p:nvPr/>
        </p:nvSpPr>
        <p:spPr bwMode="auto">
          <a:xfrm>
            <a:off x="383469" y="5661248"/>
            <a:ext cx="8437003" cy="936104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  <a:headEnd type="none" w="med" len="med"/>
            <a:tailEnd type="none" w="med" len="med"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>
              <a:spcBef>
                <a:spcPts val="600"/>
              </a:spcBef>
            </a:pPr>
            <a:r>
              <a:rPr lang="cs-CZ" sz="1200" b="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Přestože rozsahem textu pro obě normy je v těchto článcích rozdílný, nejsou v normě ISO 17065 významné rozdíly týkající se vydávání a změn statutu certifikátů. </a:t>
            </a:r>
          </a:p>
          <a:p>
            <a:pPr>
              <a:spcBef>
                <a:spcPts val="600"/>
              </a:spcBef>
            </a:pPr>
            <a:r>
              <a:rPr lang="cs-CZ" sz="1200" b="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Požadavky a postupy jsou však v normě ISO 17065 podrobněji popsány. Za povšimnutí stojí, že </a:t>
            </a:r>
            <a:r>
              <a:rPr lang="cs-CZ" sz="1200" b="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opatření nejsou vztažena k obecným postupům COV, ale k certifikačním schématům </a:t>
            </a:r>
            <a:r>
              <a:rPr lang="cs-CZ" sz="1200" b="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(mohou se tedy lišit v závislosti na použitém schématu).</a:t>
            </a:r>
          </a:p>
        </p:txBody>
      </p:sp>
    </p:spTree>
    <p:extLst>
      <p:ext uri="{BB962C8B-B14F-4D97-AF65-F5344CB8AC3E}">
        <p14:creationId xmlns:p14="http://schemas.microsoft.com/office/powerpoint/2010/main" val="2094393746"/>
      </p:ext>
    </p:extLst>
  </p:cSld>
  <p:clrMapOvr>
    <a:masterClrMapping/>
  </p:clrMapOvr>
  <p:transition spd="slow">
    <p:zoom dir="in"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6987480" y="6453336"/>
            <a:ext cx="1905000" cy="252264"/>
          </a:xfrm>
          <a:noFill/>
        </p:spPr>
        <p:txBody>
          <a:bodyPr/>
          <a:lstStyle/>
          <a:p>
            <a:fld id="{F7BB68C9-A070-4C5C-8B09-CEE91A3FDE2F}" type="slidenum">
              <a:rPr lang="cs-CZ" smtClean="0">
                <a:cs typeface="Arial" charset="0"/>
              </a:rPr>
              <a:pPr/>
              <a:t>19</a:t>
            </a:fld>
            <a:endParaRPr lang="cs-CZ" dirty="0" smtClean="0">
              <a:cs typeface="Arial" charset="0"/>
            </a:endParaRPr>
          </a:p>
        </p:txBody>
      </p:sp>
      <p:sp>
        <p:nvSpPr>
          <p:cNvPr id="7782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22610" y="188566"/>
            <a:ext cx="5041478" cy="792162"/>
          </a:xfrm>
        </p:spPr>
        <p:txBody>
          <a:bodyPr/>
          <a:lstStyle/>
          <a:p>
            <a:pPr algn="l" eaLnBrk="1" hangingPunct="1">
              <a:defRPr/>
            </a:pPr>
            <a:r>
              <a:rPr lang="cs-CZ" sz="24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</a:rPr>
              <a:t>Srovnání vybraných částí norem </a:t>
            </a:r>
            <a:br>
              <a:rPr lang="cs-CZ" sz="24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</a:rPr>
            </a:br>
            <a:r>
              <a:rPr lang="cs-CZ" sz="24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</a:rPr>
              <a:t>EN 45011 a ISO/IEC 17065 (13)</a:t>
            </a:r>
            <a:endParaRPr lang="cs-CZ" sz="2400" b="1" dirty="0">
              <a:solidFill>
                <a:srgbClr val="7030A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77833" name="Rectangle 9"/>
          <p:cNvSpPr>
            <a:spLocks noGrp="1" noChangeArrowheads="1"/>
          </p:cNvSpPr>
          <p:nvPr>
            <p:ph type="subTitle" idx="1"/>
          </p:nvPr>
        </p:nvSpPr>
        <p:spPr>
          <a:xfrm>
            <a:off x="4860925" y="1988245"/>
            <a:ext cx="3959225" cy="3384971"/>
          </a:xfrm>
          <a:solidFill>
            <a:schemeClr val="bg1"/>
          </a:solidFill>
          <a:ln w="12700">
            <a:solidFill>
              <a:srgbClr val="008000"/>
            </a:solidFill>
          </a:ln>
          <a:effectLst/>
        </p:spPr>
        <p:txBody>
          <a:bodyPr/>
          <a:lstStyle/>
          <a:p>
            <a:pPr algn="l" eaLnBrk="1" hangingPunct="1">
              <a:lnSpc>
                <a:spcPct val="90000"/>
              </a:lnSpc>
              <a:spcBef>
                <a:spcPts val="300"/>
              </a:spcBef>
              <a:defRPr/>
            </a:pPr>
            <a:r>
              <a:rPr lang="cs-CZ" sz="1200" b="1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čl. </a:t>
            </a:r>
            <a:r>
              <a:rPr lang="cs-CZ" sz="1200" b="1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8.6.1 až 8.6.3: Interní audity</a:t>
            </a:r>
          </a:p>
          <a:p>
            <a:pPr algn="l" eaLnBrk="1" hangingPunct="1">
              <a:lnSpc>
                <a:spcPct val="90000"/>
              </a:lnSpc>
              <a:spcBef>
                <a:spcPts val="300"/>
              </a:spcBef>
              <a:defRPr/>
            </a:pPr>
            <a:r>
              <a:rPr lang="cs-CZ" sz="1200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COV </a:t>
            </a:r>
            <a:r>
              <a:rPr lang="cs-CZ" sz="1200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musí zavést postupy pro interní audity, aby ověřil, že plní </a:t>
            </a:r>
            <a:r>
              <a:rPr lang="cs-CZ" sz="1200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požadavky normy </a:t>
            </a:r>
            <a:r>
              <a:rPr lang="cs-CZ" sz="1200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a že systém managementu je efektivně implementován a udržován.</a:t>
            </a:r>
          </a:p>
          <a:p>
            <a:pPr algn="l" eaLnBrk="1" hangingPunct="1">
              <a:lnSpc>
                <a:spcPct val="90000"/>
              </a:lnSpc>
              <a:spcBef>
                <a:spcPts val="300"/>
              </a:spcBef>
              <a:defRPr/>
            </a:pPr>
            <a:r>
              <a:rPr lang="cs-CZ" sz="1200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Návody pro </a:t>
            </a:r>
            <a:r>
              <a:rPr lang="cs-CZ" sz="1200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interní audity </a:t>
            </a:r>
            <a:r>
              <a:rPr lang="cs-CZ" sz="1200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poskytuje </a:t>
            </a:r>
            <a:r>
              <a:rPr lang="cs-CZ" sz="1200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norma ISO </a:t>
            </a:r>
            <a:r>
              <a:rPr lang="cs-CZ" sz="1200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19011.</a:t>
            </a:r>
          </a:p>
          <a:p>
            <a:pPr algn="l" eaLnBrk="1" hangingPunct="1">
              <a:lnSpc>
                <a:spcPct val="90000"/>
              </a:lnSpc>
              <a:spcBef>
                <a:spcPts val="300"/>
              </a:spcBef>
              <a:defRPr/>
            </a:pPr>
            <a:r>
              <a:rPr lang="cs-CZ" sz="1200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Program auditu musí být plánován a musí brát v úvahu důležitost </a:t>
            </a:r>
            <a:r>
              <a:rPr lang="cs-CZ" sz="1200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auditovaných procesů, </a:t>
            </a:r>
            <a:r>
              <a:rPr lang="cs-CZ" sz="1200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stejně jako výsledky předchozích auditů</a:t>
            </a:r>
            <a:r>
              <a:rPr lang="cs-CZ" sz="1200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. Interní </a:t>
            </a:r>
            <a:r>
              <a:rPr lang="cs-CZ" sz="1200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audity musí být </a:t>
            </a:r>
            <a:r>
              <a:rPr lang="cs-CZ" sz="1200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prováděny </a:t>
            </a:r>
            <a:r>
              <a:rPr lang="cs-CZ" sz="1200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alespoň </a:t>
            </a:r>
            <a:r>
              <a:rPr lang="cs-CZ" sz="12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1 x za rok</a:t>
            </a:r>
            <a:r>
              <a:rPr lang="cs-CZ" sz="1200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. Pro </a:t>
            </a:r>
            <a:r>
              <a:rPr lang="cs-CZ" sz="1200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změnu (omezení nebo obnovení) četnosti interních auditů </a:t>
            </a:r>
            <a:r>
              <a:rPr lang="cs-CZ" sz="1200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se </a:t>
            </a:r>
            <a:r>
              <a:rPr lang="cs-CZ" sz="1200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musí postupovat podle dokumentovaného rozhodovacího procesu. </a:t>
            </a:r>
            <a:endParaRPr lang="cs-CZ" sz="1200" dirty="0" smtClean="0">
              <a:solidFill>
                <a:srgbClr val="008000"/>
              </a:solidFill>
              <a:latin typeface="Arial" pitchFamily="34" charset="0"/>
              <a:cs typeface="Arial" pitchFamily="34" charset="0"/>
            </a:endParaRPr>
          </a:p>
          <a:p>
            <a:pPr marL="171450" indent="-171450" algn="l" eaLnBrk="1" hangingPunct="1">
              <a:lnSpc>
                <a:spcPct val="90000"/>
              </a:lnSpc>
              <a:spcBef>
                <a:spcPts val="300"/>
              </a:spcBef>
              <a:buFont typeface="Wingdings" pitchFamily="2" charset="2"/>
              <a:buChar char="§"/>
              <a:defRPr/>
            </a:pPr>
            <a:r>
              <a:rPr lang="cs-CZ" sz="1200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interní </a:t>
            </a:r>
            <a:r>
              <a:rPr lang="cs-CZ" sz="1200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audity provádějí </a:t>
            </a:r>
            <a:r>
              <a:rPr lang="cs-CZ" sz="1200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osoby </a:t>
            </a:r>
            <a:r>
              <a:rPr lang="cs-CZ" sz="1200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znalé certifikace, auditování a </a:t>
            </a:r>
            <a:r>
              <a:rPr lang="cs-CZ" sz="1200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požadavků </a:t>
            </a:r>
            <a:r>
              <a:rPr lang="cs-CZ" sz="1200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normy ISO/IEC 17065</a:t>
            </a:r>
          </a:p>
          <a:p>
            <a:pPr marL="171450" indent="-171450" algn="l" eaLnBrk="1" hangingPunct="1">
              <a:lnSpc>
                <a:spcPct val="90000"/>
              </a:lnSpc>
              <a:spcBef>
                <a:spcPts val="300"/>
              </a:spcBef>
              <a:buFont typeface="Wingdings" pitchFamily="2" charset="2"/>
              <a:buChar char="§"/>
              <a:defRPr/>
            </a:pPr>
            <a:r>
              <a:rPr lang="cs-CZ" sz="1200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auditoři </a:t>
            </a:r>
            <a:r>
              <a:rPr lang="cs-CZ" sz="1200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neauditují svoji vlastní práci</a:t>
            </a:r>
          </a:p>
          <a:p>
            <a:pPr marL="171450" indent="-171450" algn="l" eaLnBrk="1" hangingPunct="1">
              <a:lnSpc>
                <a:spcPct val="90000"/>
              </a:lnSpc>
              <a:spcBef>
                <a:spcPts val="300"/>
              </a:spcBef>
              <a:buFont typeface="Wingdings" pitchFamily="2" charset="2"/>
              <a:buChar char="§"/>
              <a:defRPr/>
            </a:pPr>
            <a:r>
              <a:rPr lang="cs-CZ" sz="1200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osoby </a:t>
            </a:r>
            <a:r>
              <a:rPr lang="cs-CZ" sz="1200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odpovědné za auditované oblasti jsou informovány o </a:t>
            </a:r>
            <a:r>
              <a:rPr lang="cs-CZ" sz="1200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výstupu </a:t>
            </a:r>
            <a:r>
              <a:rPr lang="cs-CZ" sz="1200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auditu</a:t>
            </a:r>
          </a:p>
          <a:p>
            <a:pPr marL="171450" indent="-171450" algn="l" eaLnBrk="1" hangingPunct="1">
              <a:lnSpc>
                <a:spcPct val="90000"/>
              </a:lnSpc>
              <a:spcBef>
                <a:spcPts val="300"/>
              </a:spcBef>
              <a:buFont typeface="Wingdings" pitchFamily="2" charset="2"/>
              <a:buChar char="§"/>
              <a:defRPr/>
            </a:pPr>
            <a:r>
              <a:rPr lang="cs-CZ" sz="1200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opatření z auditů </a:t>
            </a:r>
            <a:r>
              <a:rPr lang="cs-CZ" sz="1200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jsou </a:t>
            </a:r>
            <a:r>
              <a:rPr lang="cs-CZ" sz="1200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přiměřená a přijata </a:t>
            </a:r>
            <a:r>
              <a:rPr lang="cs-CZ" sz="1200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včas </a:t>
            </a:r>
            <a:endParaRPr lang="cs-CZ" sz="1200" dirty="0" smtClean="0">
              <a:solidFill>
                <a:srgbClr val="008000"/>
              </a:solidFill>
              <a:latin typeface="Arial" pitchFamily="34" charset="0"/>
              <a:cs typeface="Arial" pitchFamily="34" charset="0"/>
            </a:endParaRPr>
          </a:p>
          <a:p>
            <a:pPr marL="171450" indent="-171450" algn="l" eaLnBrk="1" hangingPunct="1">
              <a:lnSpc>
                <a:spcPct val="90000"/>
              </a:lnSpc>
              <a:spcBef>
                <a:spcPts val="300"/>
              </a:spcBef>
              <a:buFont typeface="Wingdings" pitchFamily="2" charset="2"/>
              <a:buChar char="§"/>
              <a:defRPr/>
            </a:pPr>
            <a:r>
              <a:rPr lang="cs-CZ" sz="1200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jsou </a:t>
            </a:r>
            <a:r>
              <a:rPr lang="cs-CZ" sz="1200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identifikovány </a:t>
            </a:r>
            <a:r>
              <a:rPr lang="cs-CZ" sz="1200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příležitosti </a:t>
            </a:r>
            <a:r>
              <a:rPr lang="cs-CZ" sz="1200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pro zlepšování.</a:t>
            </a:r>
          </a:p>
          <a:p>
            <a:pPr algn="l" eaLnBrk="1" hangingPunct="1">
              <a:lnSpc>
                <a:spcPct val="90000"/>
              </a:lnSpc>
              <a:spcBef>
                <a:spcPts val="600"/>
              </a:spcBef>
              <a:defRPr/>
            </a:pPr>
            <a:r>
              <a:rPr lang="cs-CZ" sz="1200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 </a:t>
            </a:r>
            <a:endParaRPr lang="cs-CZ" sz="1200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Rectangle 9"/>
          <p:cNvSpPr txBox="1">
            <a:spLocks noChangeArrowheads="1"/>
          </p:cNvSpPr>
          <p:nvPr/>
        </p:nvSpPr>
        <p:spPr bwMode="auto">
          <a:xfrm>
            <a:off x="395288" y="1988245"/>
            <a:ext cx="3960812" cy="3384971"/>
          </a:xfrm>
          <a:prstGeom prst="rect">
            <a:avLst/>
          </a:prstGeom>
          <a:solidFill>
            <a:schemeClr val="bg1"/>
          </a:solidFill>
          <a:ln w="12700">
            <a:solidFill>
              <a:srgbClr val="0000FF"/>
            </a:solidFill>
            <a:miter lim="800000"/>
            <a:headEnd/>
            <a:tailEnd/>
          </a:ln>
          <a:effectLst/>
        </p:spPr>
        <p:txBody>
          <a:bodyPr/>
          <a:lstStyle/>
          <a:p>
            <a:pPr>
              <a:lnSpc>
                <a:spcPct val="90000"/>
              </a:lnSpc>
              <a:spcBef>
                <a:spcPts val="600"/>
              </a:spcBef>
            </a:pPr>
            <a:r>
              <a:rPr lang="cs-CZ" sz="1200" dirty="0" smtClean="0">
                <a:solidFill>
                  <a:srgbClr val="0000FF"/>
                </a:solidFill>
                <a:latin typeface="Arial" charset="0"/>
              </a:rPr>
              <a:t>čl. 4.7.1:  Interní audity</a:t>
            </a:r>
          </a:p>
          <a:p>
            <a:pPr>
              <a:lnSpc>
                <a:spcPct val="90000"/>
              </a:lnSpc>
              <a:spcBef>
                <a:spcPts val="600"/>
              </a:spcBef>
            </a:pPr>
            <a:r>
              <a:rPr lang="cs-CZ" sz="1200" b="0" dirty="0">
                <a:solidFill>
                  <a:srgbClr val="0000FF"/>
                </a:solidFill>
                <a:latin typeface="Arial" charset="0"/>
              </a:rPr>
              <a:t>COV musí provádět plánovaným a systematickým způsobem </a:t>
            </a:r>
            <a:r>
              <a:rPr lang="cs-CZ" sz="1200" b="0" dirty="0" smtClean="0">
                <a:solidFill>
                  <a:srgbClr val="0000FF"/>
                </a:solidFill>
                <a:latin typeface="Arial" charset="0"/>
              </a:rPr>
              <a:t>pravidelné </a:t>
            </a:r>
            <a:r>
              <a:rPr lang="cs-CZ" sz="1200" b="0" dirty="0">
                <a:solidFill>
                  <a:srgbClr val="0000FF"/>
                </a:solidFill>
                <a:latin typeface="Arial" charset="0"/>
              </a:rPr>
              <a:t>interní audity všech postupů tak, aby ověřil, zda je systém jakosti uplatňován a zda je efektivní.</a:t>
            </a:r>
          </a:p>
          <a:p>
            <a:pPr>
              <a:lnSpc>
                <a:spcPct val="90000"/>
              </a:lnSpc>
              <a:spcBef>
                <a:spcPts val="600"/>
              </a:spcBef>
            </a:pPr>
            <a:r>
              <a:rPr lang="cs-CZ" sz="1200" b="0" dirty="0">
                <a:solidFill>
                  <a:srgbClr val="0000FF"/>
                </a:solidFill>
                <a:latin typeface="Arial" charset="0"/>
              </a:rPr>
              <a:t>COV musí zajistit, aby</a:t>
            </a:r>
          </a:p>
          <a:p>
            <a:pPr>
              <a:lnSpc>
                <a:spcPct val="90000"/>
              </a:lnSpc>
              <a:spcBef>
                <a:spcPts val="600"/>
              </a:spcBef>
            </a:pPr>
            <a:r>
              <a:rPr lang="cs-CZ" sz="1200" b="0" dirty="0">
                <a:solidFill>
                  <a:srgbClr val="0000FF"/>
                </a:solidFill>
                <a:latin typeface="Arial" charset="0"/>
              </a:rPr>
              <a:t>a) pracovníci zodpovědní za oblast, která je předmětem auditu, byli informováni o závěrech auditu;</a:t>
            </a:r>
          </a:p>
          <a:p>
            <a:pPr>
              <a:lnSpc>
                <a:spcPct val="90000"/>
              </a:lnSpc>
              <a:spcBef>
                <a:spcPts val="600"/>
              </a:spcBef>
            </a:pPr>
            <a:r>
              <a:rPr lang="cs-CZ" sz="1200" b="0" dirty="0">
                <a:solidFill>
                  <a:srgbClr val="0000FF"/>
                </a:solidFill>
                <a:latin typeface="Arial" charset="0"/>
              </a:rPr>
              <a:t>b) opatření k nápravě byla přijata včas a byla přiměřená;</a:t>
            </a:r>
          </a:p>
          <a:p>
            <a:pPr>
              <a:lnSpc>
                <a:spcPct val="90000"/>
              </a:lnSpc>
              <a:spcBef>
                <a:spcPts val="600"/>
              </a:spcBef>
            </a:pPr>
            <a:r>
              <a:rPr lang="cs-CZ" sz="1200" b="0" dirty="0">
                <a:solidFill>
                  <a:srgbClr val="0000FF"/>
                </a:solidFill>
                <a:latin typeface="Arial" charset="0"/>
              </a:rPr>
              <a:t>c) výsledky auditu byly dokumentovány.</a:t>
            </a:r>
          </a:p>
        </p:txBody>
      </p:sp>
      <p:pic>
        <p:nvPicPr>
          <p:cNvPr id="7" name="Picture 25" descr="scov 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740352" y="44624"/>
            <a:ext cx="1091939" cy="836712"/>
          </a:xfrm>
          <a:prstGeom prst="rect">
            <a:avLst/>
          </a:prstGeom>
          <a:noFill/>
        </p:spPr>
      </p:pic>
      <p:sp>
        <p:nvSpPr>
          <p:cNvPr id="8" name="Rectangle 9"/>
          <p:cNvSpPr txBox="1">
            <a:spLocks noChangeArrowheads="1"/>
          </p:cNvSpPr>
          <p:nvPr/>
        </p:nvSpPr>
        <p:spPr bwMode="auto">
          <a:xfrm>
            <a:off x="4861173" y="1340768"/>
            <a:ext cx="3959225" cy="360040"/>
          </a:xfrm>
          <a:prstGeom prst="rect">
            <a:avLst/>
          </a:prstGeom>
          <a:solidFill>
            <a:schemeClr val="accent5"/>
          </a:solidFill>
          <a:ln w="19050">
            <a:noFill/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800">
                <a:solidFill>
                  <a:schemeClr val="tx1"/>
                </a:solidFill>
                <a:latin typeface="+mn-lt"/>
              </a:defRPr>
            </a:lvl2pPr>
            <a:lvl3pPr marL="9144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400">
                <a:solidFill>
                  <a:schemeClr val="tx1"/>
                </a:solidFill>
                <a:latin typeface="+mn-lt"/>
              </a:defRPr>
            </a:lvl3pPr>
            <a:lvl4pPr marL="13716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4pPr>
            <a:lvl5pPr marL="18288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5pPr>
            <a:lvl6pPr marL="228600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6pPr>
            <a:lvl7pPr marL="274320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7pPr>
            <a:lvl8pPr marL="320040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8pPr>
            <a:lvl9pPr marL="365760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algn="l" eaLnBrk="1" hangingPunct="1">
              <a:spcBef>
                <a:spcPts val="1200"/>
              </a:spcBef>
              <a:defRPr/>
            </a:pPr>
            <a:r>
              <a:rPr lang="cs-CZ" sz="18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cs-CZ" sz="1800" b="1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ČSN EN ISO/IEC 17065:2013</a:t>
            </a:r>
          </a:p>
        </p:txBody>
      </p:sp>
      <p:sp>
        <p:nvSpPr>
          <p:cNvPr id="9" name="Rectangle 9"/>
          <p:cNvSpPr txBox="1">
            <a:spLocks noChangeArrowheads="1"/>
          </p:cNvSpPr>
          <p:nvPr/>
        </p:nvSpPr>
        <p:spPr bwMode="auto">
          <a:xfrm>
            <a:off x="395536" y="1340768"/>
            <a:ext cx="3960812" cy="36004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9050">
            <a:noFill/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txBody>
          <a:bodyPr/>
          <a:lstStyle/>
          <a:p>
            <a:pPr>
              <a:spcBef>
                <a:spcPct val="20000"/>
              </a:spcBef>
            </a:pPr>
            <a:r>
              <a:rPr lang="cs-CZ" sz="1800" dirty="0" smtClean="0">
                <a:solidFill>
                  <a:srgbClr val="0000FF"/>
                </a:solidFill>
                <a:latin typeface="Arial" charset="0"/>
              </a:rPr>
              <a:t>ČSN EN 45011:1998 </a:t>
            </a:r>
            <a:endParaRPr lang="cs-CZ" sz="1800" dirty="0">
              <a:solidFill>
                <a:srgbClr val="0000FF"/>
              </a:solidFill>
              <a:latin typeface="Arial" charset="0"/>
            </a:endParaRPr>
          </a:p>
        </p:txBody>
      </p:sp>
      <p:sp>
        <p:nvSpPr>
          <p:cNvPr id="4" name="Obdélník 3"/>
          <p:cNvSpPr/>
          <p:nvPr/>
        </p:nvSpPr>
        <p:spPr bwMode="auto">
          <a:xfrm>
            <a:off x="383469" y="5661248"/>
            <a:ext cx="8437003" cy="864096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  <a:headEnd type="none" w="med" len="med"/>
            <a:tailEnd type="none" w="med" len="med"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>
              <a:spcBef>
                <a:spcPts val="600"/>
              </a:spcBef>
            </a:pPr>
            <a:r>
              <a:rPr lang="cs-CZ" sz="1200" b="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V normě ISO 17065 je nově stanovena minimální hodnota četnosti interních auditů (jedenkrát za 12 měsíců).</a:t>
            </a:r>
          </a:p>
          <a:p>
            <a:pPr>
              <a:spcBef>
                <a:spcPts val="600"/>
              </a:spcBef>
            </a:pPr>
            <a:r>
              <a:rPr lang="cs-CZ" sz="1200" b="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Odchylky od tohoto pravidla musí být řádně dokumentovány v souladu se specifickou procedurou COV. </a:t>
            </a:r>
          </a:p>
          <a:p>
            <a:pPr>
              <a:spcBef>
                <a:spcPts val="600"/>
              </a:spcBef>
            </a:pPr>
            <a:r>
              <a:rPr lang="cs-CZ" sz="1200" b="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Jednotlivé požadavky a postupy jsou v normě ISO 17065 detailně popsány v souladu s ISO PAS 17005 </a:t>
            </a:r>
          </a:p>
        </p:txBody>
      </p:sp>
    </p:spTree>
    <p:extLst>
      <p:ext uri="{BB962C8B-B14F-4D97-AF65-F5344CB8AC3E}">
        <p14:creationId xmlns:p14="http://schemas.microsoft.com/office/powerpoint/2010/main" val="3057277309"/>
      </p:ext>
    </p:extLst>
  </p:cSld>
  <p:clrMapOvr>
    <a:masterClrMapping/>
  </p:clrMapOvr>
  <p:transition spd="slow">
    <p:zoom dir="in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7204075" y="6453188"/>
            <a:ext cx="1905000" cy="288925"/>
          </a:xfrm>
          <a:noFill/>
        </p:spPr>
        <p:txBody>
          <a:bodyPr/>
          <a:lstStyle/>
          <a:p>
            <a:fld id="{6892672A-1715-4206-B37A-C31773459FD8}" type="slidenum">
              <a:rPr lang="cs-CZ" smtClean="0">
                <a:cs typeface="Arial" charset="0"/>
              </a:rPr>
              <a:pPr/>
              <a:t>2</a:t>
            </a:fld>
            <a:endParaRPr lang="cs-CZ" dirty="0" smtClean="0">
              <a:cs typeface="Arial" charset="0"/>
            </a:endParaRPr>
          </a:p>
        </p:txBody>
      </p:sp>
      <p:sp>
        <p:nvSpPr>
          <p:cNvPr id="7475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51520" y="548035"/>
            <a:ext cx="6480175" cy="720725"/>
          </a:xfrm>
        </p:spPr>
        <p:txBody>
          <a:bodyPr/>
          <a:lstStyle/>
          <a:p>
            <a:pPr algn="l" eaLnBrk="1" hangingPunct="1">
              <a:defRPr/>
            </a:pPr>
            <a:r>
              <a:rPr lang="cs-CZ" sz="18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</a:rPr>
              <a:t>Technické specifikace upravující systém managementu kvality v certifikačních orgánech pro certifikaci výrobků</a:t>
            </a:r>
            <a:endParaRPr lang="en-GB" sz="1800" b="1" dirty="0">
              <a:effectLst>
                <a:outerShdw blurRad="38100" dist="38100" dir="2700000" algn="tl">
                  <a:srgbClr val="C0C0C0"/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Podnadpis 5"/>
          <p:cNvSpPr>
            <a:spLocks noGrp="1"/>
          </p:cNvSpPr>
          <p:nvPr>
            <p:ph type="subTitle" idx="1"/>
          </p:nvPr>
        </p:nvSpPr>
        <p:spPr>
          <a:xfrm>
            <a:off x="250825" y="1484784"/>
            <a:ext cx="8497888" cy="5040560"/>
          </a:xfrm>
        </p:spPr>
        <p:txBody>
          <a:bodyPr/>
          <a:lstStyle/>
          <a:p>
            <a:pPr marL="285750" indent="-285750" algn="l" eaLnBrk="1" hangingPunct="1">
              <a:spcBef>
                <a:spcPts val="1200"/>
              </a:spcBef>
              <a:buFont typeface="Wingdings" pitchFamily="2" charset="2"/>
              <a:buChar char="Ø"/>
            </a:pPr>
            <a:r>
              <a:rPr lang="cs-CZ" sz="1400" dirty="0">
                <a:latin typeface="Arial" charset="0"/>
                <a:cs typeface="Arial" charset="0"/>
              </a:rPr>
              <a:t>ISO/IEC </a:t>
            </a:r>
            <a:r>
              <a:rPr lang="cs-CZ" sz="1400" dirty="0" err="1">
                <a:latin typeface="Arial" charset="0"/>
                <a:cs typeface="Arial" charset="0"/>
              </a:rPr>
              <a:t>Guide</a:t>
            </a:r>
            <a:r>
              <a:rPr lang="cs-CZ" sz="1400" dirty="0">
                <a:latin typeface="Arial" charset="0"/>
                <a:cs typeface="Arial" charset="0"/>
              </a:rPr>
              <a:t> 40:1983 </a:t>
            </a:r>
            <a:r>
              <a:rPr lang="en-US" sz="1400" i="1" dirty="0">
                <a:latin typeface="Arial" charset="0"/>
                <a:cs typeface="Arial" charset="0"/>
              </a:rPr>
              <a:t>General requirements for the acceptance of certification </a:t>
            </a:r>
            <a:r>
              <a:rPr lang="en-US" sz="1400" i="1" dirty="0" smtClean="0">
                <a:latin typeface="Arial" charset="0"/>
                <a:cs typeface="Arial" charset="0"/>
              </a:rPr>
              <a:t>bodies</a:t>
            </a:r>
            <a:r>
              <a:rPr lang="cs-CZ" sz="1400" dirty="0" smtClean="0">
                <a:latin typeface="Arial" charset="0"/>
                <a:cs typeface="Arial" charset="0"/>
              </a:rPr>
              <a:t/>
            </a:r>
            <a:br>
              <a:rPr lang="cs-CZ" sz="1400" dirty="0" smtClean="0">
                <a:latin typeface="Arial" charset="0"/>
                <a:cs typeface="Arial" charset="0"/>
              </a:rPr>
            </a:br>
            <a:r>
              <a:rPr lang="cs-CZ" sz="1400" dirty="0" smtClean="0">
                <a:solidFill>
                  <a:srgbClr val="FF0000"/>
                </a:solidFill>
                <a:latin typeface="Arial" charset="0"/>
                <a:cs typeface="Arial" charset="0"/>
              </a:rPr>
              <a:t>(1983 až 1996)</a:t>
            </a:r>
            <a:endParaRPr lang="cs-CZ" sz="1400" dirty="0">
              <a:solidFill>
                <a:srgbClr val="FF0000"/>
              </a:solidFill>
              <a:latin typeface="Arial" charset="0"/>
              <a:cs typeface="Arial" charset="0"/>
            </a:endParaRPr>
          </a:p>
          <a:p>
            <a:pPr marL="285750" indent="-285750" algn="l" eaLnBrk="1" hangingPunct="1">
              <a:spcBef>
                <a:spcPts val="1200"/>
              </a:spcBef>
              <a:buFont typeface="Wingdings" pitchFamily="2" charset="2"/>
              <a:buChar char="Ø"/>
            </a:pPr>
            <a:r>
              <a:rPr lang="cs-CZ" sz="1400" dirty="0" smtClean="0">
                <a:latin typeface="Arial" charset="0"/>
                <a:cs typeface="Arial" charset="0"/>
              </a:rPr>
              <a:t>EN 45011:1989  </a:t>
            </a:r>
            <a:r>
              <a:rPr lang="en-US" sz="1400" i="1" dirty="0" smtClean="0">
                <a:latin typeface="Arial" charset="0"/>
                <a:cs typeface="Arial" charset="0"/>
              </a:rPr>
              <a:t>General criteria for certification bodies operating product certification</a:t>
            </a:r>
            <a:r>
              <a:rPr lang="cs-CZ" sz="1400" dirty="0" smtClean="0">
                <a:latin typeface="Arial" charset="0"/>
                <a:cs typeface="Arial" charset="0"/>
              </a:rPr>
              <a:t/>
            </a:r>
            <a:br>
              <a:rPr lang="cs-CZ" sz="1400" dirty="0" smtClean="0">
                <a:latin typeface="Arial" charset="0"/>
                <a:cs typeface="Arial" charset="0"/>
              </a:rPr>
            </a:br>
            <a:r>
              <a:rPr lang="cs-CZ" sz="1400" dirty="0" smtClean="0">
                <a:solidFill>
                  <a:srgbClr val="FF0000"/>
                </a:solidFill>
                <a:latin typeface="Arial" charset="0"/>
                <a:cs typeface="Arial" charset="0"/>
              </a:rPr>
              <a:t>(1989 až 1998)</a:t>
            </a:r>
          </a:p>
          <a:p>
            <a:pPr marL="285750" indent="-285750" algn="l" eaLnBrk="1" hangingPunct="1">
              <a:spcBef>
                <a:spcPts val="1200"/>
              </a:spcBef>
              <a:buFont typeface="Wingdings" pitchFamily="2" charset="2"/>
              <a:buChar char="Ø"/>
            </a:pPr>
            <a:r>
              <a:rPr lang="cs-CZ" sz="1400" dirty="0" smtClean="0">
                <a:latin typeface="Arial" charset="0"/>
                <a:cs typeface="Arial" charset="0"/>
              </a:rPr>
              <a:t>ČSN EN 45011:1989  </a:t>
            </a:r>
            <a:r>
              <a:rPr lang="cs-CZ" sz="1400" i="1" dirty="0" smtClean="0">
                <a:latin typeface="Arial" charset="0"/>
                <a:cs typeface="Arial" charset="0"/>
              </a:rPr>
              <a:t>Všeobecná kritéria pro certifikační orgány provádějící certifikaci výrobků</a:t>
            </a:r>
            <a:r>
              <a:rPr lang="cs-CZ" sz="1400" dirty="0" smtClean="0">
                <a:latin typeface="Arial" charset="0"/>
                <a:cs typeface="Arial" charset="0"/>
              </a:rPr>
              <a:t/>
            </a:r>
            <a:br>
              <a:rPr lang="cs-CZ" sz="1400" dirty="0" smtClean="0">
                <a:latin typeface="Arial" charset="0"/>
                <a:cs typeface="Arial" charset="0"/>
              </a:rPr>
            </a:br>
            <a:r>
              <a:rPr lang="cs-CZ" sz="1400" dirty="0" smtClean="0">
                <a:solidFill>
                  <a:srgbClr val="FF0000"/>
                </a:solidFill>
                <a:latin typeface="Arial" charset="0"/>
                <a:cs typeface="Arial" charset="0"/>
              </a:rPr>
              <a:t>(1989 až 1998)</a:t>
            </a:r>
            <a:endParaRPr lang="cs-CZ" sz="1400" dirty="0" smtClean="0">
              <a:latin typeface="Arial" charset="0"/>
              <a:cs typeface="Arial" charset="0"/>
            </a:endParaRPr>
          </a:p>
          <a:p>
            <a:pPr marL="285750" indent="-285750" algn="l" eaLnBrk="1" hangingPunct="1">
              <a:spcBef>
                <a:spcPts val="1200"/>
              </a:spcBef>
              <a:buFont typeface="Wingdings" pitchFamily="2" charset="2"/>
              <a:buChar char="Ø"/>
            </a:pPr>
            <a:r>
              <a:rPr lang="cs-CZ" sz="1400" dirty="0" smtClean="0">
                <a:latin typeface="Arial" charset="0"/>
                <a:cs typeface="Arial" charset="0"/>
              </a:rPr>
              <a:t>ISO/IEC </a:t>
            </a:r>
            <a:r>
              <a:rPr lang="cs-CZ" sz="1400" dirty="0" err="1">
                <a:latin typeface="Arial" charset="0"/>
                <a:cs typeface="Arial" charset="0"/>
              </a:rPr>
              <a:t>Guide</a:t>
            </a:r>
            <a:r>
              <a:rPr lang="cs-CZ" sz="1400" dirty="0">
                <a:latin typeface="Arial" charset="0"/>
                <a:cs typeface="Arial" charset="0"/>
              </a:rPr>
              <a:t> </a:t>
            </a:r>
            <a:r>
              <a:rPr lang="cs-CZ" sz="1400" dirty="0" smtClean="0">
                <a:latin typeface="Arial" charset="0"/>
                <a:cs typeface="Arial" charset="0"/>
              </a:rPr>
              <a:t>65:1996 </a:t>
            </a:r>
            <a:r>
              <a:rPr lang="en-US" sz="1400" i="1" dirty="0"/>
              <a:t>General requirements for bodies operating product certification </a:t>
            </a:r>
            <a:r>
              <a:rPr lang="en-US" sz="1400" i="1" dirty="0" smtClean="0"/>
              <a:t>systems</a:t>
            </a:r>
            <a:r>
              <a:rPr lang="cs-CZ" sz="1400" dirty="0"/>
              <a:t/>
            </a:r>
            <a:br>
              <a:rPr lang="cs-CZ" sz="1400" dirty="0"/>
            </a:br>
            <a:r>
              <a:rPr lang="cs-CZ" sz="1400" dirty="0" smtClean="0">
                <a:solidFill>
                  <a:srgbClr val="FF0000"/>
                </a:solidFill>
              </a:rPr>
              <a:t>(1996 až </a:t>
            </a:r>
            <a:r>
              <a:rPr lang="cs-CZ" sz="1400" dirty="0" smtClean="0">
                <a:solidFill>
                  <a:srgbClr val="FF0000"/>
                </a:solidFill>
                <a:latin typeface="Arial" charset="0"/>
                <a:cs typeface="Arial" charset="0"/>
              </a:rPr>
              <a:t>2012)</a:t>
            </a:r>
          </a:p>
          <a:p>
            <a:pPr marL="285750" indent="-285750" algn="l" eaLnBrk="1" hangingPunct="1">
              <a:spcBef>
                <a:spcPts val="1200"/>
              </a:spcBef>
              <a:buFont typeface="Wingdings" pitchFamily="2" charset="2"/>
              <a:buChar char="Ø"/>
            </a:pPr>
            <a:endParaRPr lang="cs-CZ" sz="1400" dirty="0">
              <a:solidFill>
                <a:srgbClr val="FF0000"/>
              </a:solidFill>
              <a:latin typeface="Arial" charset="0"/>
              <a:cs typeface="Arial" charset="0"/>
            </a:endParaRPr>
          </a:p>
          <a:p>
            <a:pPr marL="285750" indent="-285750" algn="l" eaLnBrk="1" hangingPunct="1">
              <a:spcBef>
                <a:spcPts val="1200"/>
              </a:spcBef>
              <a:buFont typeface="Wingdings" pitchFamily="2" charset="2"/>
              <a:buChar char="Ø"/>
            </a:pPr>
            <a:r>
              <a:rPr lang="cs-CZ" sz="1400" b="1" dirty="0" smtClean="0">
                <a:latin typeface="Arial" charset="0"/>
                <a:cs typeface="Arial" charset="0"/>
              </a:rPr>
              <a:t>EN </a:t>
            </a:r>
            <a:r>
              <a:rPr lang="en-US" sz="1400" b="1" dirty="0" smtClean="0">
                <a:latin typeface="Arial" charset="0"/>
                <a:cs typeface="Arial" charset="0"/>
              </a:rPr>
              <a:t>45011:1998 </a:t>
            </a:r>
            <a:r>
              <a:rPr lang="en-US" sz="1400" i="1" dirty="0" smtClean="0">
                <a:latin typeface="Arial" charset="0"/>
                <a:cs typeface="Arial" charset="0"/>
              </a:rPr>
              <a:t>General requirements for </a:t>
            </a:r>
            <a:r>
              <a:rPr lang="en-US" sz="1400" i="1" dirty="0">
                <a:latin typeface="Arial" charset="0"/>
                <a:cs typeface="Arial" charset="0"/>
              </a:rPr>
              <a:t>bodies operating product certification systems (ISO/IEC Guide 65:1996</a:t>
            </a:r>
            <a:r>
              <a:rPr lang="en-US" sz="1400" i="1" dirty="0" smtClean="0">
                <a:latin typeface="Arial" charset="0"/>
                <a:cs typeface="Arial" charset="0"/>
              </a:rPr>
              <a:t>)</a:t>
            </a:r>
            <a:r>
              <a:rPr lang="cs-CZ" sz="1400" dirty="0" smtClean="0">
                <a:latin typeface="Arial" charset="0"/>
                <a:cs typeface="Arial" charset="0"/>
              </a:rPr>
              <a:t> </a:t>
            </a:r>
            <a:r>
              <a:rPr lang="cs-CZ" sz="1400" dirty="0" smtClean="0">
                <a:solidFill>
                  <a:srgbClr val="FF0000"/>
                </a:solidFill>
                <a:latin typeface="Arial" charset="0"/>
                <a:cs typeface="Arial" charset="0"/>
              </a:rPr>
              <a:t>(1998 až 30. 9. 2012)</a:t>
            </a:r>
          </a:p>
          <a:p>
            <a:pPr marL="285750" indent="-285750" algn="l" eaLnBrk="1" hangingPunct="1">
              <a:spcBef>
                <a:spcPts val="1200"/>
              </a:spcBef>
              <a:buFont typeface="Wingdings" pitchFamily="2" charset="2"/>
              <a:buChar char="Ø"/>
            </a:pPr>
            <a:r>
              <a:rPr lang="cs-CZ" sz="1400" b="1" dirty="0">
                <a:latin typeface="Arial" charset="0"/>
                <a:cs typeface="Arial" charset="0"/>
              </a:rPr>
              <a:t>ČSN EN 45011:1998 </a:t>
            </a:r>
            <a:r>
              <a:rPr lang="cs-CZ" sz="1400" i="1" dirty="0">
                <a:latin typeface="Arial" charset="0"/>
                <a:cs typeface="Arial" charset="0"/>
              </a:rPr>
              <a:t>Všeobecné požadavky na orgány provozující systémy certifikace </a:t>
            </a:r>
            <a:r>
              <a:rPr lang="cs-CZ" sz="1400" i="1" dirty="0" smtClean="0">
                <a:latin typeface="Arial" charset="0"/>
                <a:cs typeface="Arial" charset="0"/>
              </a:rPr>
              <a:t>výrobků</a:t>
            </a:r>
            <a:r>
              <a:rPr lang="cs-CZ" sz="1400" dirty="0" smtClean="0">
                <a:latin typeface="Arial" charset="0"/>
                <a:cs typeface="Arial" charset="0"/>
              </a:rPr>
              <a:t/>
            </a:r>
            <a:br>
              <a:rPr lang="cs-CZ" sz="1400" dirty="0" smtClean="0">
                <a:latin typeface="Arial" charset="0"/>
                <a:cs typeface="Arial" charset="0"/>
              </a:rPr>
            </a:br>
            <a:r>
              <a:rPr lang="cs-CZ" sz="1400" dirty="0" smtClean="0">
                <a:solidFill>
                  <a:srgbClr val="FF0000"/>
                </a:solidFill>
                <a:latin typeface="Arial" charset="0"/>
                <a:cs typeface="Arial" charset="0"/>
              </a:rPr>
              <a:t>(1998 až </a:t>
            </a:r>
            <a:r>
              <a:rPr lang="cs-CZ" sz="1400" dirty="0" smtClean="0">
                <a:solidFill>
                  <a:srgbClr val="000000"/>
                </a:solidFill>
                <a:latin typeface="Arial" charset="0"/>
                <a:cs typeface="Arial" charset="0"/>
              </a:rPr>
              <a:t>1</a:t>
            </a:r>
            <a:r>
              <a:rPr lang="cs-CZ" sz="1400" dirty="0">
                <a:solidFill>
                  <a:srgbClr val="000000"/>
                </a:solidFill>
                <a:latin typeface="Arial" charset="0"/>
                <a:cs typeface="Arial" charset="0"/>
              </a:rPr>
              <a:t>. 4. 2013</a:t>
            </a:r>
            <a:r>
              <a:rPr lang="cs-CZ" sz="1400" dirty="0">
                <a:solidFill>
                  <a:srgbClr val="FF0000"/>
                </a:solidFill>
                <a:latin typeface="Arial" charset="0"/>
                <a:cs typeface="Arial" charset="0"/>
              </a:rPr>
              <a:t>)</a:t>
            </a:r>
          </a:p>
          <a:p>
            <a:pPr marL="285750" indent="-285750" algn="l" eaLnBrk="1" hangingPunct="1">
              <a:spcBef>
                <a:spcPts val="1200"/>
              </a:spcBef>
              <a:buFont typeface="Wingdings" pitchFamily="2" charset="2"/>
              <a:buChar char="Ø"/>
            </a:pPr>
            <a:r>
              <a:rPr lang="cs-CZ" sz="1400" b="1" dirty="0" smtClean="0">
                <a:latin typeface="Arial" charset="0"/>
                <a:cs typeface="Arial" charset="0"/>
              </a:rPr>
              <a:t>ISO/IEC 17065:2012 </a:t>
            </a:r>
            <a:r>
              <a:rPr lang="en-GB" sz="1400" i="1" dirty="0"/>
              <a:t>Conformity assessment – Requirements for bodies certifying products, processes and </a:t>
            </a:r>
            <a:r>
              <a:rPr lang="en-GB" sz="1400" i="1" dirty="0" smtClean="0"/>
              <a:t>services</a:t>
            </a:r>
            <a:r>
              <a:rPr lang="cs-CZ" sz="1400" i="1" dirty="0" smtClean="0"/>
              <a:t>  </a:t>
            </a:r>
            <a:r>
              <a:rPr lang="cs-CZ" sz="1400" dirty="0" smtClean="0">
                <a:solidFill>
                  <a:srgbClr val="FF0000"/>
                </a:solidFill>
              </a:rPr>
              <a:t>(10. 9. 2012)</a:t>
            </a:r>
            <a:endParaRPr lang="en-US" sz="1400" dirty="0">
              <a:solidFill>
                <a:srgbClr val="FF0000"/>
              </a:solidFill>
            </a:endParaRPr>
          </a:p>
          <a:p>
            <a:pPr marL="285750" indent="-285750" algn="l" eaLnBrk="1" hangingPunct="1">
              <a:spcBef>
                <a:spcPts val="1200"/>
              </a:spcBef>
              <a:buFont typeface="Wingdings" pitchFamily="2" charset="2"/>
              <a:buChar char="Ø"/>
            </a:pPr>
            <a:r>
              <a:rPr lang="cs-CZ" sz="1400" b="1" dirty="0" smtClean="0">
                <a:latin typeface="Arial" charset="0"/>
                <a:cs typeface="Arial" charset="0"/>
              </a:rPr>
              <a:t>ČSN EN ISO/IEC 17065:2013 </a:t>
            </a:r>
            <a:r>
              <a:rPr lang="cs-CZ" sz="1400" i="1" dirty="0"/>
              <a:t>Posuzování shody </a:t>
            </a:r>
            <a:r>
              <a:rPr lang="cs-CZ" sz="1400" i="1" dirty="0" smtClean="0"/>
              <a:t>– Požadavky </a:t>
            </a:r>
            <a:r>
              <a:rPr lang="cs-CZ" sz="1400" i="1" dirty="0"/>
              <a:t>na orgány certifikující produkty, procesy a </a:t>
            </a:r>
            <a:r>
              <a:rPr lang="cs-CZ" sz="1400" i="1" dirty="0" smtClean="0"/>
              <a:t>služby   </a:t>
            </a:r>
            <a:r>
              <a:rPr lang="cs-CZ" sz="1400" dirty="0" smtClean="0">
                <a:solidFill>
                  <a:srgbClr val="FF0000"/>
                </a:solidFill>
              </a:rPr>
              <a:t>(</a:t>
            </a:r>
            <a:r>
              <a:rPr lang="cs-CZ" sz="1400" dirty="0" smtClean="0">
                <a:solidFill>
                  <a:srgbClr val="000000"/>
                </a:solidFill>
              </a:rPr>
              <a:t>1. 4. 2013</a:t>
            </a:r>
            <a:r>
              <a:rPr lang="cs-CZ" sz="1400" dirty="0" smtClean="0">
                <a:solidFill>
                  <a:srgbClr val="FF0000"/>
                </a:solidFill>
              </a:rPr>
              <a:t>)</a:t>
            </a:r>
            <a:r>
              <a:rPr lang="en-GB" sz="1400" dirty="0" smtClean="0">
                <a:solidFill>
                  <a:srgbClr val="FF0000"/>
                </a:solidFill>
                <a:latin typeface="Arial" charset="0"/>
                <a:cs typeface="Arial" charset="0"/>
              </a:rPr>
              <a:t/>
            </a:r>
            <a:br>
              <a:rPr lang="en-GB" sz="1400" dirty="0" smtClean="0">
                <a:solidFill>
                  <a:srgbClr val="FF0000"/>
                </a:solidFill>
                <a:latin typeface="Arial" charset="0"/>
                <a:cs typeface="Arial" charset="0"/>
              </a:rPr>
            </a:br>
            <a:endParaRPr lang="en-GB" sz="1400" dirty="0" smtClean="0">
              <a:solidFill>
                <a:srgbClr val="FF0000"/>
              </a:solidFill>
              <a:latin typeface="Arial" charset="0"/>
              <a:cs typeface="Arial" charset="0"/>
            </a:endParaRPr>
          </a:p>
        </p:txBody>
      </p:sp>
      <p:pic>
        <p:nvPicPr>
          <p:cNvPr id="7" name="Picture 25" descr="scov 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740352" y="44624"/>
            <a:ext cx="1091939" cy="836712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zoom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6987480" y="6453336"/>
            <a:ext cx="1905000" cy="252264"/>
          </a:xfrm>
          <a:noFill/>
        </p:spPr>
        <p:txBody>
          <a:bodyPr/>
          <a:lstStyle/>
          <a:p>
            <a:fld id="{F7BB68C9-A070-4C5C-8B09-CEE91A3FDE2F}" type="slidenum">
              <a:rPr lang="cs-CZ" smtClean="0">
                <a:cs typeface="Arial" charset="0"/>
              </a:rPr>
              <a:pPr/>
              <a:t>20</a:t>
            </a:fld>
            <a:endParaRPr lang="cs-CZ" dirty="0" smtClean="0">
              <a:cs typeface="Arial" charset="0"/>
            </a:endParaRPr>
          </a:p>
        </p:txBody>
      </p:sp>
      <p:sp>
        <p:nvSpPr>
          <p:cNvPr id="7782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22610" y="188566"/>
            <a:ext cx="5041478" cy="792162"/>
          </a:xfrm>
        </p:spPr>
        <p:txBody>
          <a:bodyPr/>
          <a:lstStyle/>
          <a:p>
            <a:pPr algn="l" eaLnBrk="1" hangingPunct="1">
              <a:defRPr/>
            </a:pPr>
            <a:r>
              <a:rPr lang="cs-CZ" sz="24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</a:rPr>
              <a:t>Srovnání vybraných částí norem </a:t>
            </a:r>
            <a:br>
              <a:rPr lang="cs-CZ" sz="24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</a:rPr>
            </a:br>
            <a:r>
              <a:rPr lang="cs-CZ" sz="24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</a:rPr>
              <a:t>EN 45011 a ISO/IEC 17065 (14)</a:t>
            </a:r>
            <a:endParaRPr lang="cs-CZ" sz="2400" b="1" dirty="0">
              <a:solidFill>
                <a:srgbClr val="7030A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77833" name="Rectangle 9"/>
          <p:cNvSpPr>
            <a:spLocks noGrp="1" noChangeArrowheads="1"/>
          </p:cNvSpPr>
          <p:nvPr>
            <p:ph type="subTitle" idx="1"/>
          </p:nvPr>
        </p:nvSpPr>
        <p:spPr>
          <a:xfrm>
            <a:off x="4860925" y="1772816"/>
            <a:ext cx="3959225" cy="3960440"/>
          </a:xfrm>
          <a:solidFill>
            <a:schemeClr val="bg1"/>
          </a:solidFill>
          <a:ln w="12700">
            <a:solidFill>
              <a:srgbClr val="008000"/>
            </a:solidFill>
          </a:ln>
          <a:effectLst/>
        </p:spPr>
        <p:txBody>
          <a:bodyPr/>
          <a:lstStyle/>
          <a:p>
            <a:pPr algn="l" eaLnBrk="1" hangingPunct="1">
              <a:lnSpc>
                <a:spcPct val="90000"/>
              </a:lnSpc>
              <a:spcBef>
                <a:spcPts val="600"/>
              </a:spcBef>
              <a:defRPr/>
            </a:pPr>
            <a:r>
              <a:rPr lang="cs-CZ" sz="1200" b="1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čl. 8.5:  Přezkoumání systému managementu</a:t>
            </a:r>
            <a:endParaRPr lang="cs-CZ" sz="1200" dirty="0" smtClean="0">
              <a:solidFill>
                <a:srgbClr val="008000"/>
              </a:solidFill>
              <a:latin typeface="Arial" pitchFamily="34" charset="0"/>
              <a:cs typeface="Arial" pitchFamily="34" charset="0"/>
            </a:endParaRPr>
          </a:p>
          <a:p>
            <a:pPr algn="l" eaLnBrk="1" hangingPunct="1">
              <a:lnSpc>
                <a:spcPct val="90000"/>
              </a:lnSpc>
              <a:spcBef>
                <a:spcPts val="600"/>
              </a:spcBef>
              <a:defRPr/>
            </a:pPr>
            <a:r>
              <a:rPr lang="cs-CZ" sz="1200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Vrcholové vedení </a:t>
            </a:r>
            <a:r>
              <a:rPr lang="cs-CZ" sz="1200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COV musí </a:t>
            </a:r>
            <a:r>
              <a:rPr lang="cs-CZ" sz="1200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zavést postupy pro přezkoumání svého systému managementu v plánovaných </a:t>
            </a:r>
            <a:r>
              <a:rPr lang="cs-CZ" sz="1200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intervalech</a:t>
            </a:r>
            <a:r>
              <a:rPr lang="cs-CZ" sz="1200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, aby </a:t>
            </a:r>
            <a:r>
              <a:rPr lang="cs-CZ" sz="1200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zajistilo </a:t>
            </a:r>
            <a:r>
              <a:rPr lang="cs-CZ" sz="1200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jeho trvalou vhodnost, adekvátnost a efektivnost včetně </a:t>
            </a:r>
            <a:r>
              <a:rPr lang="cs-CZ" sz="1200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politik </a:t>
            </a:r>
            <a:r>
              <a:rPr lang="cs-CZ" sz="1200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a cílů souvisejících s plněním této </a:t>
            </a:r>
            <a:r>
              <a:rPr lang="cs-CZ" sz="1200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normy</a:t>
            </a:r>
            <a:r>
              <a:rPr lang="cs-CZ" sz="1200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. Přezkoumání musí být prováděna </a:t>
            </a:r>
            <a:r>
              <a:rPr lang="cs-CZ" sz="1200" dirty="0">
                <a:solidFill>
                  <a:schemeClr val="accent2"/>
                </a:solidFill>
                <a:latin typeface="Arial" pitchFamily="34" charset="0"/>
                <a:cs typeface="Arial" pitchFamily="34" charset="0"/>
              </a:rPr>
              <a:t>alespoň jednou za </a:t>
            </a:r>
            <a:r>
              <a:rPr lang="cs-CZ" sz="1200" dirty="0" smtClean="0">
                <a:solidFill>
                  <a:schemeClr val="accent2"/>
                </a:solidFill>
                <a:latin typeface="Arial" pitchFamily="34" charset="0"/>
                <a:cs typeface="Arial" pitchFamily="34" charset="0"/>
              </a:rPr>
              <a:t>rok</a:t>
            </a:r>
            <a:r>
              <a:rPr lang="cs-CZ" sz="1200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pPr algn="l" eaLnBrk="1" hangingPunct="1">
              <a:lnSpc>
                <a:spcPct val="90000"/>
              </a:lnSpc>
              <a:spcBef>
                <a:spcPts val="600"/>
              </a:spcBef>
              <a:defRPr/>
            </a:pPr>
            <a:r>
              <a:rPr lang="cs-CZ" sz="1200" b="1" dirty="0">
                <a:solidFill>
                  <a:schemeClr val="accent6"/>
                </a:solidFill>
                <a:latin typeface="Arial" pitchFamily="34" charset="0"/>
                <a:cs typeface="Arial" pitchFamily="34" charset="0"/>
              </a:rPr>
              <a:t>Vstupy pro přezkoumání </a:t>
            </a:r>
            <a:r>
              <a:rPr lang="cs-CZ" sz="1200" b="1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musí </a:t>
            </a:r>
            <a:r>
              <a:rPr lang="cs-CZ" sz="1200" b="1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zahrnovat </a:t>
            </a:r>
          </a:p>
          <a:p>
            <a:pPr marL="171450" indent="-171450" algn="l" eaLnBrk="1" hangingPunct="1">
              <a:lnSpc>
                <a:spcPct val="90000"/>
              </a:lnSpc>
              <a:spcBef>
                <a:spcPts val="0"/>
              </a:spcBef>
              <a:buFont typeface="Arial" pitchFamily="34" charset="0"/>
              <a:buChar char="•"/>
              <a:defRPr/>
            </a:pPr>
            <a:r>
              <a:rPr lang="cs-CZ" sz="1200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výsledky </a:t>
            </a:r>
            <a:r>
              <a:rPr lang="cs-CZ" sz="1200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interních a externích </a:t>
            </a:r>
            <a:r>
              <a:rPr lang="cs-CZ" sz="1200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auditů,</a:t>
            </a:r>
          </a:p>
          <a:p>
            <a:pPr marL="171450" indent="-171450" algn="l" eaLnBrk="1" hangingPunct="1">
              <a:lnSpc>
                <a:spcPct val="90000"/>
              </a:lnSpc>
              <a:spcBef>
                <a:spcPts val="0"/>
              </a:spcBef>
              <a:buFont typeface="Arial" pitchFamily="34" charset="0"/>
              <a:buChar char="•"/>
              <a:defRPr/>
            </a:pPr>
            <a:r>
              <a:rPr lang="cs-CZ" sz="1200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zpětnou </a:t>
            </a:r>
            <a:r>
              <a:rPr lang="cs-CZ" sz="1200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vazbu od </a:t>
            </a:r>
            <a:r>
              <a:rPr lang="cs-CZ" sz="1200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klientů, zainteresovaných stran  a mechanizmu </a:t>
            </a:r>
            <a:r>
              <a:rPr lang="cs-CZ" sz="1200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pro zabezpečování </a:t>
            </a:r>
            <a:r>
              <a:rPr lang="cs-CZ" sz="1200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nestrannosti, </a:t>
            </a:r>
          </a:p>
          <a:p>
            <a:pPr marL="171450" indent="-171450" algn="l" eaLnBrk="1" hangingPunct="1">
              <a:lnSpc>
                <a:spcPct val="90000"/>
              </a:lnSpc>
              <a:spcBef>
                <a:spcPts val="0"/>
              </a:spcBef>
              <a:buFont typeface="Arial" pitchFamily="34" charset="0"/>
              <a:buChar char="•"/>
              <a:defRPr/>
            </a:pPr>
            <a:r>
              <a:rPr lang="cs-CZ" sz="1200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stav </a:t>
            </a:r>
            <a:r>
              <a:rPr lang="cs-CZ" sz="1200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preventivních a nápravných </a:t>
            </a:r>
            <a:r>
              <a:rPr lang="cs-CZ" sz="1200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opatření, </a:t>
            </a:r>
          </a:p>
          <a:p>
            <a:pPr marL="171450" indent="-171450" algn="l" eaLnBrk="1" hangingPunct="1">
              <a:lnSpc>
                <a:spcPct val="90000"/>
              </a:lnSpc>
              <a:spcBef>
                <a:spcPts val="0"/>
              </a:spcBef>
              <a:buFont typeface="Arial" pitchFamily="34" charset="0"/>
              <a:buChar char="•"/>
              <a:defRPr/>
            </a:pPr>
            <a:r>
              <a:rPr lang="cs-CZ" sz="1200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následná </a:t>
            </a:r>
            <a:r>
              <a:rPr lang="cs-CZ" sz="1200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opatření z předchozích přezkoumání </a:t>
            </a:r>
            <a:r>
              <a:rPr lang="cs-CZ" sz="1200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systému, </a:t>
            </a:r>
          </a:p>
          <a:p>
            <a:pPr marL="171450" indent="-171450" algn="l" eaLnBrk="1" hangingPunct="1">
              <a:lnSpc>
                <a:spcPct val="90000"/>
              </a:lnSpc>
              <a:spcBef>
                <a:spcPts val="0"/>
              </a:spcBef>
              <a:buFont typeface="Arial" pitchFamily="34" charset="0"/>
              <a:buChar char="•"/>
              <a:defRPr/>
            </a:pPr>
            <a:r>
              <a:rPr lang="cs-CZ" sz="1200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plnění cílů, </a:t>
            </a:r>
          </a:p>
          <a:p>
            <a:pPr marL="171450" indent="-171450" algn="l" eaLnBrk="1" hangingPunct="1">
              <a:lnSpc>
                <a:spcPct val="90000"/>
              </a:lnSpc>
              <a:spcBef>
                <a:spcPts val="0"/>
              </a:spcBef>
              <a:buFont typeface="Arial" pitchFamily="34" charset="0"/>
              <a:buChar char="•"/>
              <a:defRPr/>
            </a:pPr>
            <a:r>
              <a:rPr lang="cs-CZ" sz="1200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změny</a:t>
            </a:r>
            <a:r>
              <a:rPr lang="cs-CZ" sz="1200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, které </a:t>
            </a:r>
            <a:r>
              <a:rPr lang="cs-CZ" sz="1200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mohou ovlivnit </a:t>
            </a:r>
            <a:r>
              <a:rPr lang="cs-CZ" sz="1200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systém </a:t>
            </a:r>
            <a:r>
              <a:rPr lang="cs-CZ" sz="1200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managementu, </a:t>
            </a:r>
          </a:p>
          <a:p>
            <a:pPr marL="171450" indent="-171450" algn="l" eaLnBrk="1" hangingPunct="1">
              <a:lnSpc>
                <a:spcPct val="90000"/>
              </a:lnSpc>
              <a:spcBef>
                <a:spcPts val="0"/>
              </a:spcBef>
              <a:buFont typeface="Arial" pitchFamily="34" charset="0"/>
              <a:buChar char="•"/>
              <a:defRPr/>
            </a:pPr>
            <a:r>
              <a:rPr lang="cs-CZ" sz="1200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odvolání </a:t>
            </a:r>
            <a:r>
              <a:rPr lang="cs-CZ" sz="1200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a </a:t>
            </a:r>
            <a:r>
              <a:rPr lang="cs-CZ" sz="1200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stížnosti.</a:t>
            </a:r>
          </a:p>
          <a:p>
            <a:pPr algn="l" eaLnBrk="1" hangingPunct="1">
              <a:lnSpc>
                <a:spcPct val="90000"/>
              </a:lnSpc>
              <a:spcBef>
                <a:spcPts val="600"/>
              </a:spcBef>
              <a:defRPr/>
            </a:pPr>
            <a:r>
              <a:rPr lang="cs-CZ" sz="1200" b="1" dirty="0">
                <a:solidFill>
                  <a:schemeClr val="accent6"/>
                </a:solidFill>
                <a:latin typeface="Arial" pitchFamily="34" charset="0"/>
                <a:cs typeface="Arial" pitchFamily="34" charset="0"/>
              </a:rPr>
              <a:t>Výstupy z přezkoumání </a:t>
            </a:r>
            <a:r>
              <a:rPr lang="cs-CZ" sz="1200" b="1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musí zahrnovat</a:t>
            </a:r>
            <a:r>
              <a:rPr lang="cs-CZ" sz="1200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 rozhodnutí a opatření vztahující se k</a:t>
            </a:r>
            <a:r>
              <a:rPr lang="cs-CZ" sz="1200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: </a:t>
            </a:r>
          </a:p>
          <a:p>
            <a:pPr marL="228600" indent="-228600" algn="l" eaLnBrk="1" hangingPunct="1">
              <a:lnSpc>
                <a:spcPct val="90000"/>
              </a:lnSpc>
              <a:spcBef>
                <a:spcPts val="0"/>
              </a:spcBef>
              <a:buAutoNum type="arabicPeriod"/>
              <a:defRPr/>
            </a:pPr>
            <a:r>
              <a:rPr lang="cs-CZ" sz="1200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Zlepšování </a:t>
            </a:r>
            <a:r>
              <a:rPr lang="cs-CZ" sz="1200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efektivnosti systému a procesů, </a:t>
            </a:r>
            <a:endParaRPr lang="cs-CZ" sz="1200" dirty="0" smtClean="0">
              <a:solidFill>
                <a:srgbClr val="008000"/>
              </a:solidFill>
              <a:latin typeface="Arial" pitchFamily="34" charset="0"/>
              <a:cs typeface="Arial" pitchFamily="34" charset="0"/>
            </a:endParaRPr>
          </a:p>
          <a:p>
            <a:pPr marL="228600" indent="-228600" algn="l" eaLnBrk="1" hangingPunct="1">
              <a:lnSpc>
                <a:spcPct val="90000"/>
              </a:lnSpc>
              <a:spcBef>
                <a:spcPts val="0"/>
              </a:spcBef>
              <a:buAutoNum type="arabicPeriod"/>
              <a:defRPr/>
            </a:pPr>
            <a:r>
              <a:rPr lang="cs-CZ" sz="1200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Zlepšování </a:t>
            </a:r>
            <a:r>
              <a:rPr lang="cs-CZ" sz="1200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COV ve vztahu k normě </a:t>
            </a:r>
            <a:r>
              <a:rPr lang="cs-CZ" sz="1200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ISO 17065,</a:t>
            </a:r>
          </a:p>
          <a:p>
            <a:pPr marL="228600" indent="-228600" algn="l" eaLnBrk="1" hangingPunct="1">
              <a:lnSpc>
                <a:spcPct val="90000"/>
              </a:lnSpc>
              <a:spcBef>
                <a:spcPts val="0"/>
              </a:spcBef>
              <a:buAutoNum type="arabicPeriod"/>
              <a:defRPr/>
            </a:pPr>
            <a:r>
              <a:rPr lang="cs-CZ" sz="1200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Potřebám </a:t>
            </a:r>
            <a:r>
              <a:rPr lang="cs-CZ" sz="1200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zdrojů. </a:t>
            </a:r>
          </a:p>
          <a:p>
            <a:pPr algn="l" eaLnBrk="1" hangingPunct="1">
              <a:lnSpc>
                <a:spcPct val="90000"/>
              </a:lnSpc>
              <a:spcBef>
                <a:spcPts val="600"/>
              </a:spcBef>
              <a:defRPr/>
            </a:pPr>
            <a:endParaRPr lang="cs-CZ" sz="1200" dirty="0" smtClean="0">
              <a:solidFill>
                <a:srgbClr val="008000"/>
              </a:solidFill>
              <a:latin typeface="Arial" pitchFamily="34" charset="0"/>
              <a:cs typeface="Arial" pitchFamily="34" charset="0"/>
            </a:endParaRPr>
          </a:p>
          <a:p>
            <a:pPr algn="l" eaLnBrk="1" hangingPunct="1">
              <a:lnSpc>
                <a:spcPct val="90000"/>
              </a:lnSpc>
              <a:spcBef>
                <a:spcPts val="600"/>
              </a:spcBef>
              <a:defRPr/>
            </a:pPr>
            <a:r>
              <a:rPr lang="cs-CZ" sz="1200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 </a:t>
            </a:r>
            <a:endParaRPr lang="cs-CZ" sz="1200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Rectangle 9"/>
          <p:cNvSpPr txBox="1">
            <a:spLocks noChangeArrowheads="1"/>
          </p:cNvSpPr>
          <p:nvPr/>
        </p:nvSpPr>
        <p:spPr bwMode="auto">
          <a:xfrm>
            <a:off x="395288" y="1772816"/>
            <a:ext cx="3960812" cy="3960440"/>
          </a:xfrm>
          <a:prstGeom prst="rect">
            <a:avLst/>
          </a:prstGeom>
          <a:solidFill>
            <a:schemeClr val="bg1"/>
          </a:solidFill>
          <a:ln w="12700">
            <a:solidFill>
              <a:srgbClr val="0000FF"/>
            </a:solidFill>
            <a:miter lim="800000"/>
            <a:headEnd/>
            <a:tailEnd/>
          </a:ln>
          <a:effectLst/>
        </p:spPr>
        <p:txBody>
          <a:bodyPr/>
          <a:lstStyle/>
          <a:p>
            <a:pPr>
              <a:lnSpc>
                <a:spcPct val="90000"/>
              </a:lnSpc>
              <a:spcBef>
                <a:spcPts val="600"/>
              </a:spcBef>
            </a:pPr>
            <a:r>
              <a:rPr lang="cs-CZ" sz="1200" dirty="0" smtClean="0">
                <a:solidFill>
                  <a:srgbClr val="0000FF"/>
                </a:solidFill>
                <a:latin typeface="Arial" charset="0"/>
              </a:rPr>
              <a:t>čl. 4.7.2:  Přezkoumání vedením organizace</a:t>
            </a:r>
          </a:p>
          <a:p>
            <a:pPr>
              <a:lnSpc>
                <a:spcPct val="90000"/>
              </a:lnSpc>
              <a:spcBef>
                <a:spcPts val="600"/>
              </a:spcBef>
            </a:pPr>
            <a:r>
              <a:rPr lang="cs-CZ" sz="1200" b="0" dirty="0">
                <a:solidFill>
                  <a:srgbClr val="0000FF"/>
                </a:solidFill>
                <a:latin typeface="Arial" charset="0"/>
              </a:rPr>
              <a:t>Vedení </a:t>
            </a:r>
            <a:r>
              <a:rPr lang="cs-CZ" sz="1200" b="0" dirty="0" smtClean="0">
                <a:solidFill>
                  <a:srgbClr val="0000FF"/>
                </a:solidFill>
                <a:latin typeface="Arial" charset="0"/>
              </a:rPr>
              <a:t>COV </a:t>
            </a:r>
            <a:r>
              <a:rPr lang="cs-CZ" sz="1200" b="0" dirty="0">
                <a:solidFill>
                  <a:srgbClr val="0000FF"/>
                </a:solidFill>
                <a:latin typeface="Arial" charset="0"/>
              </a:rPr>
              <a:t>s výkonnou odpovědností musí přezkoumávat svůj systém jakosti ve stanovených </a:t>
            </a:r>
            <a:r>
              <a:rPr lang="cs-CZ" sz="1200" b="0" dirty="0" smtClean="0">
                <a:solidFill>
                  <a:srgbClr val="0000FF"/>
                </a:solidFill>
                <a:latin typeface="Arial" charset="0"/>
              </a:rPr>
              <a:t>intervalech.</a:t>
            </a:r>
          </a:p>
          <a:p>
            <a:pPr>
              <a:lnSpc>
                <a:spcPct val="90000"/>
              </a:lnSpc>
              <a:spcBef>
                <a:spcPts val="600"/>
              </a:spcBef>
            </a:pPr>
            <a:r>
              <a:rPr lang="cs-CZ" sz="1200" b="0" dirty="0" smtClean="0">
                <a:solidFill>
                  <a:srgbClr val="0000FF"/>
                </a:solidFill>
                <a:latin typeface="Arial" charset="0"/>
              </a:rPr>
              <a:t>Intervaly musí být </a:t>
            </a:r>
            <a:r>
              <a:rPr lang="cs-CZ" sz="1200" b="0" dirty="0">
                <a:solidFill>
                  <a:srgbClr val="0000FF"/>
                </a:solidFill>
                <a:latin typeface="Arial" charset="0"/>
              </a:rPr>
              <a:t>dostatečně krátké pro zajištění </a:t>
            </a:r>
            <a:r>
              <a:rPr lang="cs-CZ" sz="1200" b="0" dirty="0" smtClean="0">
                <a:solidFill>
                  <a:srgbClr val="0000FF"/>
                </a:solidFill>
                <a:latin typeface="Arial" charset="0"/>
              </a:rPr>
              <a:t>stálé </a:t>
            </a:r>
            <a:r>
              <a:rPr lang="cs-CZ" sz="1200" b="0" dirty="0">
                <a:solidFill>
                  <a:srgbClr val="0000FF"/>
                </a:solidFill>
                <a:latin typeface="Arial" charset="0"/>
              </a:rPr>
              <a:t>vhodnosti a efektivnosti </a:t>
            </a:r>
            <a:r>
              <a:rPr lang="cs-CZ" sz="1200" b="0" dirty="0" smtClean="0">
                <a:solidFill>
                  <a:srgbClr val="0000FF"/>
                </a:solidFill>
                <a:latin typeface="Arial" charset="0"/>
              </a:rPr>
              <a:t>systému jakosti z </a:t>
            </a:r>
            <a:r>
              <a:rPr lang="cs-CZ" sz="1200" b="0" dirty="0">
                <a:solidFill>
                  <a:srgbClr val="0000FF"/>
                </a:solidFill>
                <a:latin typeface="Arial" charset="0"/>
              </a:rPr>
              <a:t>hlediska uspokojování požadavků této normy a stanovené politiky a cílů </a:t>
            </a:r>
            <a:r>
              <a:rPr lang="cs-CZ" sz="1200" b="0" dirty="0" smtClean="0">
                <a:solidFill>
                  <a:srgbClr val="0000FF"/>
                </a:solidFill>
                <a:latin typeface="Arial" charset="0"/>
              </a:rPr>
              <a:t>jakosti</a:t>
            </a:r>
            <a:r>
              <a:rPr lang="cs-CZ" sz="1200" b="0" dirty="0">
                <a:solidFill>
                  <a:srgbClr val="0000FF"/>
                </a:solidFill>
                <a:latin typeface="Arial" charset="0"/>
              </a:rPr>
              <a:t>. </a:t>
            </a:r>
            <a:endParaRPr lang="cs-CZ" sz="1200" b="0" dirty="0" smtClean="0">
              <a:solidFill>
                <a:srgbClr val="0000FF"/>
              </a:solidFill>
              <a:latin typeface="Arial" charset="0"/>
            </a:endParaRPr>
          </a:p>
          <a:p>
            <a:pPr>
              <a:lnSpc>
                <a:spcPct val="90000"/>
              </a:lnSpc>
              <a:spcBef>
                <a:spcPts val="600"/>
              </a:spcBef>
            </a:pPr>
            <a:r>
              <a:rPr lang="cs-CZ" sz="1200" b="0" dirty="0" smtClean="0">
                <a:solidFill>
                  <a:srgbClr val="0000FF"/>
                </a:solidFill>
                <a:latin typeface="Arial" charset="0"/>
              </a:rPr>
              <a:t>O </a:t>
            </a:r>
            <a:r>
              <a:rPr lang="cs-CZ" sz="1200" b="0" dirty="0">
                <a:solidFill>
                  <a:srgbClr val="0000FF"/>
                </a:solidFill>
                <a:latin typeface="Arial" charset="0"/>
              </a:rPr>
              <a:t>těchto přezkoumáních se musí udržovat </a:t>
            </a:r>
            <a:r>
              <a:rPr lang="cs-CZ" sz="1200" b="0" dirty="0" smtClean="0">
                <a:solidFill>
                  <a:srgbClr val="0000FF"/>
                </a:solidFill>
                <a:latin typeface="Arial" charset="0"/>
              </a:rPr>
              <a:t>záznamy.</a:t>
            </a:r>
            <a:endParaRPr lang="cs-CZ" sz="1200" b="0" dirty="0">
              <a:solidFill>
                <a:srgbClr val="0000FF"/>
              </a:solidFill>
              <a:latin typeface="Arial" charset="0"/>
            </a:endParaRPr>
          </a:p>
        </p:txBody>
      </p:sp>
      <p:pic>
        <p:nvPicPr>
          <p:cNvPr id="7" name="Picture 25" descr="scov 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740352" y="44624"/>
            <a:ext cx="1091939" cy="836712"/>
          </a:xfrm>
          <a:prstGeom prst="rect">
            <a:avLst/>
          </a:prstGeom>
          <a:noFill/>
        </p:spPr>
      </p:pic>
      <p:sp>
        <p:nvSpPr>
          <p:cNvPr id="8" name="Rectangle 9"/>
          <p:cNvSpPr txBox="1">
            <a:spLocks noChangeArrowheads="1"/>
          </p:cNvSpPr>
          <p:nvPr/>
        </p:nvSpPr>
        <p:spPr bwMode="auto">
          <a:xfrm>
            <a:off x="4861173" y="1268760"/>
            <a:ext cx="3959225" cy="360040"/>
          </a:xfrm>
          <a:prstGeom prst="rect">
            <a:avLst/>
          </a:prstGeom>
          <a:solidFill>
            <a:schemeClr val="accent5"/>
          </a:solidFill>
          <a:ln w="19050">
            <a:noFill/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800">
                <a:solidFill>
                  <a:schemeClr val="tx1"/>
                </a:solidFill>
                <a:latin typeface="+mn-lt"/>
              </a:defRPr>
            </a:lvl2pPr>
            <a:lvl3pPr marL="9144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400">
                <a:solidFill>
                  <a:schemeClr val="tx1"/>
                </a:solidFill>
                <a:latin typeface="+mn-lt"/>
              </a:defRPr>
            </a:lvl3pPr>
            <a:lvl4pPr marL="13716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4pPr>
            <a:lvl5pPr marL="18288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5pPr>
            <a:lvl6pPr marL="228600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6pPr>
            <a:lvl7pPr marL="274320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7pPr>
            <a:lvl8pPr marL="320040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8pPr>
            <a:lvl9pPr marL="365760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algn="l" eaLnBrk="1" hangingPunct="1">
              <a:spcBef>
                <a:spcPts val="1200"/>
              </a:spcBef>
              <a:defRPr/>
            </a:pPr>
            <a:r>
              <a:rPr lang="cs-CZ" sz="18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cs-CZ" sz="1800" b="1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ČSN EN ISO/IEC 17065:2013</a:t>
            </a:r>
          </a:p>
        </p:txBody>
      </p:sp>
      <p:sp>
        <p:nvSpPr>
          <p:cNvPr id="9" name="Rectangle 9"/>
          <p:cNvSpPr txBox="1">
            <a:spLocks noChangeArrowheads="1"/>
          </p:cNvSpPr>
          <p:nvPr/>
        </p:nvSpPr>
        <p:spPr bwMode="auto">
          <a:xfrm>
            <a:off x="395536" y="1268760"/>
            <a:ext cx="3960812" cy="36004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9050">
            <a:noFill/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txBody>
          <a:bodyPr/>
          <a:lstStyle/>
          <a:p>
            <a:pPr>
              <a:spcBef>
                <a:spcPct val="20000"/>
              </a:spcBef>
            </a:pPr>
            <a:r>
              <a:rPr lang="cs-CZ" sz="1800" dirty="0" smtClean="0">
                <a:solidFill>
                  <a:srgbClr val="0000FF"/>
                </a:solidFill>
                <a:latin typeface="Arial" charset="0"/>
              </a:rPr>
              <a:t>ČSN EN 45011:1998 </a:t>
            </a:r>
            <a:endParaRPr lang="cs-CZ" sz="1800" dirty="0">
              <a:solidFill>
                <a:srgbClr val="0000FF"/>
              </a:solidFill>
              <a:latin typeface="Arial" charset="0"/>
            </a:endParaRPr>
          </a:p>
        </p:txBody>
      </p:sp>
      <p:sp>
        <p:nvSpPr>
          <p:cNvPr id="4" name="Obdélník 3"/>
          <p:cNvSpPr/>
          <p:nvPr/>
        </p:nvSpPr>
        <p:spPr bwMode="auto">
          <a:xfrm>
            <a:off x="383469" y="5877272"/>
            <a:ext cx="8437003" cy="648072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  <a:headEnd type="none" w="med" len="med"/>
            <a:tailEnd type="none" w="med" len="med"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>
              <a:spcBef>
                <a:spcPts val="600"/>
              </a:spcBef>
            </a:pPr>
            <a:r>
              <a:rPr lang="cs-CZ" sz="12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V ISO 17065 jsou stanoveny povinné</a:t>
            </a:r>
            <a:r>
              <a:rPr lang="cs-CZ" sz="1200" dirty="0" smtClean="0">
                <a:solidFill>
                  <a:schemeClr val="accent4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cs-CZ" sz="1200" dirty="0">
                <a:solidFill>
                  <a:schemeClr val="accent4"/>
                </a:solidFill>
                <a:latin typeface="Arial" pitchFamily="34" charset="0"/>
                <a:cs typeface="Arial" pitchFamily="34" charset="0"/>
              </a:rPr>
              <a:t>Vstupy pro </a:t>
            </a:r>
            <a:r>
              <a:rPr lang="cs-CZ" sz="1200" dirty="0" smtClean="0">
                <a:solidFill>
                  <a:schemeClr val="accent4"/>
                </a:solidFill>
                <a:latin typeface="Arial" pitchFamily="34" charset="0"/>
                <a:cs typeface="Arial" pitchFamily="34" charset="0"/>
              </a:rPr>
              <a:t>přezkoumání</a:t>
            </a:r>
            <a:r>
              <a:rPr lang="cs-CZ" sz="12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, jimiž se musí COV při přezkoumání zabývat .</a:t>
            </a:r>
          </a:p>
          <a:p>
            <a:pPr>
              <a:spcBef>
                <a:spcPts val="0"/>
              </a:spcBef>
            </a:pPr>
            <a:r>
              <a:rPr lang="cs-CZ" sz="1200" dirty="0" smtClean="0">
                <a:solidFill>
                  <a:schemeClr val="accent4"/>
                </a:solidFill>
                <a:latin typeface="Arial" pitchFamily="34" charset="0"/>
                <a:cs typeface="Arial" pitchFamily="34" charset="0"/>
              </a:rPr>
              <a:t>Výstupy z přezkoumání </a:t>
            </a:r>
            <a:r>
              <a:rPr lang="cs-CZ" sz="12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mají rovněž mandatorní povahu s povinným rozsahem přijatých rozhodnutí a opatření.</a:t>
            </a:r>
          </a:p>
          <a:p>
            <a:pPr>
              <a:spcBef>
                <a:spcPts val="0"/>
              </a:spcBef>
            </a:pPr>
            <a:r>
              <a:rPr lang="cs-CZ" sz="1200" b="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Detailně popsaná struktura těchto údajů vychází  rovněž  ze specifikace ISO PAS 17005.</a:t>
            </a:r>
          </a:p>
        </p:txBody>
      </p:sp>
    </p:spTree>
    <p:extLst>
      <p:ext uri="{BB962C8B-B14F-4D97-AF65-F5344CB8AC3E}">
        <p14:creationId xmlns:p14="http://schemas.microsoft.com/office/powerpoint/2010/main" val="2215240051"/>
      </p:ext>
    </p:extLst>
  </p:cSld>
  <p:clrMapOvr>
    <a:masterClrMapping/>
  </p:clrMapOvr>
  <p:transition spd="slow">
    <p:zoom dir="in"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6987480" y="6453336"/>
            <a:ext cx="1905000" cy="252264"/>
          </a:xfrm>
          <a:noFill/>
        </p:spPr>
        <p:txBody>
          <a:bodyPr/>
          <a:lstStyle/>
          <a:p>
            <a:fld id="{F7BB68C9-A070-4C5C-8B09-CEE91A3FDE2F}" type="slidenum">
              <a:rPr lang="cs-CZ" smtClean="0">
                <a:cs typeface="Arial" charset="0"/>
              </a:rPr>
              <a:pPr/>
              <a:t>21</a:t>
            </a:fld>
            <a:endParaRPr lang="cs-CZ" dirty="0" smtClean="0">
              <a:cs typeface="Arial" charset="0"/>
            </a:endParaRPr>
          </a:p>
        </p:txBody>
      </p:sp>
      <p:sp>
        <p:nvSpPr>
          <p:cNvPr id="7782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22610" y="188566"/>
            <a:ext cx="5041478" cy="792162"/>
          </a:xfrm>
        </p:spPr>
        <p:txBody>
          <a:bodyPr/>
          <a:lstStyle/>
          <a:p>
            <a:pPr algn="l" eaLnBrk="1" hangingPunct="1">
              <a:defRPr/>
            </a:pPr>
            <a:r>
              <a:rPr lang="cs-CZ" sz="24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</a:rPr>
              <a:t>Srovnání vybraných částí norem </a:t>
            </a:r>
            <a:br>
              <a:rPr lang="cs-CZ" sz="24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</a:rPr>
            </a:br>
            <a:r>
              <a:rPr lang="cs-CZ" sz="24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</a:rPr>
              <a:t>EN 45011 a ISO/IEC 17065 (15)</a:t>
            </a:r>
            <a:endParaRPr lang="cs-CZ" sz="2400" b="1" dirty="0">
              <a:solidFill>
                <a:srgbClr val="7030A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77833" name="Rectangle 9"/>
          <p:cNvSpPr>
            <a:spLocks noGrp="1" noChangeArrowheads="1"/>
          </p:cNvSpPr>
          <p:nvPr>
            <p:ph type="subTitle" idx="1"/>
          </p:nvPr>
        </p:nvSpPr>
        <p:spPr>
          <a:xfrm>
            <a:off x="4860925" y="1772816"/>
            <a:ext cx="3959225" cy="1944216"/>
          </a:xfrm>
          <a:solidFill>
            <a:schemeClr val="bg1"/>
          </a:solidFill>
          <a:ln w="12700">
            <a:solidFill>
              <a:srgbClr val="008000"/>
            </a:solidFill>
          </a:ln>
          <a:effectLst/>
        </p:spPr>
        <p:txBody>
          <a:bodyPr/>
          <a:lstStyle/>
          <a:p>
            <a:pPr algn="l" eaLnBrk="1" hangingPunct="1">
              <a:lnSpc>
                <a:spcPct val="90000"/>
              </a:lnSpc>
              <a:spcBef>
                <a:spcPts val="600"/>
              </a:spcBef>
              <a:defRPr/>
            </a:pPr>
            <a:r>
              <a:rPr lang="cs-CZ" sz="1200" b="1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čl. 7.8 Seznam certifikovaných produktů</a:t>
            </a:r>
          </a:p>
          <a:p>
            <a:pPr algn="l" eaLnBrk="1" hangingPunct="1">
              <a:lnSpc>
                <a:spcPct val="90000"/>
              </a:lnSpc>
              <a:spcBef>
                <a:spcPts val="600"/>
              </a:spcBef>
              <a:defRPr/>
            </a:pPr>
            <a:r>
              <a:rPr lang="cs-CZ" sz="1200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COV musí </a:t>
            </a:r>
            <a:r>
              <a:rPr lang="cs-CZ" sz="1200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udržovat </a:t>
            </a:r>
            <a:r>
              <a:rPr lang="cs-CZ" sz="1200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následující informace </a:t>
            </a:r>
            <a:r>
              <a:rPr lang="cs-CZ" sz="1200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o certifikovaných </a:t>
            </a:r>
            <a:r>
              <a:rPr lang="cs-CZ" sz="1200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produktech:</a:t>
            </a:r>
            <a:endParaRPr lang="cs-CZ" sz="1200" dirty="0">
              <a:solidFill>
                <a:srgbClr val="008000"/>
              </a:solidFill>
              <a:latin typeface="Arial" pitchFamily="34" charset="0"/>
              <a:cs typeface="Arial" pitchFamily="34" charset="0"/>
            </a:endParaRPr>
          </a:p>
          <a:p>
            <a:pPr algn="l" eaLnBrk="1" hangingPunct="1">
              <a:lnSpc>
                <a:spcPct val="90000"/>
              </a:lnSpc>
              <a:spcBef>
                <a:spcPts val="0"/>
              </a:spcBef>
              <a:defRPr/>
            </a:pPr>
            <a:r>
              <a:rPr lang="cs-CZ" sz="1200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- identifikaci produktu</a:t>
            </a:r>
          </a:p>
          <a:p>
            <a:pPr algn="l" eaLnBrk="1" hangingPunct="1">
              <a:lnSpc>
                <a:spcPct val="90000"/>
              </a:lnSpc>
              <a:spcBef>
                <a:spcPts val="0"/>
              </a:spcBef>
              <a:defRPr/>
            </a:pPr>
            <a:r>
              <a:rPr lang="cs-CZ" sz="1200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- normu, podle níž se prováděla certifikace</a:t>
            </a:r>
          </a:p>
          <a:p>
            <a:pPr algn="l" eaLnBrk="1" hangingPunct="1">
              <a:lnSpc>
                <a:spcPct val="90000"/>
              </a:lnSpc>
              <a:spcBef>
                <a:spcPts val="0"/>
              </a:spcBef>
              <a:defRPr/>
            </a:pPr>
            <a:r>
              <a:rPr lang="cs-CZ" sz="1200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- identifikaci klienta</a:t>
            </a:r>
          </a:p>
          <a:p>
            <a:pPr algn="l" eaLnBrk="1" hangingPunct="1">
              <a:lnSpc>
                <a:spcPct val="90000"/>
              </a:lnSpc>
              <a:spcBef>
                <a:spcPts val="600"/>
              </a:spcBef>
              <a:defRPr/>
            </a:pPr>
            <a:r>
              <a:rPr lang="cs-CZ" sz="1200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Část této informace, kterou je třeba zveřejnit nebo na požádání učinit dostupnou (prostřednictvím publikací, elektronických médií nebo jinými prostředky), je </a:t>
            </a:r>
            <a:r>
              <a:rPr lang="cs-CZ" sz="1200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předepsána </a:t>
            </a:r>
            <a:r>
              <a:rPr lang="cs-CZ" sz="1200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v příslušném schématu (schématech). </a:t>
            </a:r>
          </a:p>
        </p:txBody>
      </p:sp>
      <p:sp>
        <p:nvSpPr>
          <p:cNvPr id="18" name="Rectangle 9"/>
          <p:cNvSpPr txBox="1">
            <a:spLocks noChangeArrowheads="1"/>
          </p:cNvSpPr>
          <p:nvPr/>
        </p:nvSpPr>
        <p:spPr bwMode="auto">
          <a:xfrm>
            <a:off x="395288" y="1772817"/>
            <a:ext cx="3960812" cy="792087"/>
          </a:xfrm>
          <a:prstGeom prst="rect">
            <a:avLst/>
          </a:prstGeom>
          <a:solidFill>
            <a:schemeClr val="bg1"/>
          </a:solidFill>
          <a:ln w="12700">
            <a:solidFill>
              <a:srgbClr val="0000FF"/>
            </a:solidFill>
            <a:miter lim="800000"/>
            <a:headEnd/>
            <a:tailEnd/>
          </a:ln>
          <a:effectLst/>
        </p:spPr>
        <p:txBody>
          <a:bodyPr/>
          <a:lstStyle/>
          <a:p>
            <a:pPr>
              <a:lnSpc>
                <a:spcPct val="90000"/>
              </a:lnSpc>
              <a:spcBef>
                <a:spcPts val="600"/>
              </a:spcBef>
            </a:pPr>
            <a:r>
              <a:rPr lang="cs-CZ" sz="1200" dirty="0">
                <a:solidFill>
                  <a:srgbClr val="0000FF"/>
                </a:solidFill>
                <a:latin typeface="Arial" charset="0"/>
              </a:rPr>
              <a:t>čl. 4.8.1 f): </a:t>
            </a:r>
            <a:r>
              <a:rPr lang="cs-CZ" sz="1200" b="0" dirty="0">
                <a:solidFill>
                  <a:srgbClr val="0000FF"/>
                </a:solidFill>
                <a:latin typeface="Arial" charset="0"/>
              </a:rPr>
              <a:t>COV musí poskytovat (prostřednictvím publikací, elektronických médií nebo jiných prostředků), pravidelně aktualizovat a na </a:t>
            </a:r>
            <a:r>
              <a:rPr lang="cs-CZ" sz="1200" b="0" dirty="0" smtClean="0">
                <a:solidFill>
                  <a:srgbClr val="0000FF"/>
                </a:solidFill>
                <a:latin typeface="Arial" charset="0"/>
              </a:rPr>
              <a:t>požádání zpřístupnit </a:t>
            </a:r>
            <a:r>
              <a:rPr lang="cs-CZ" sz="1200" b="0" dirty="0" smtClean="0">
                <a:solidFill>
                  <a:srgbClr val="C00000"/>
                </a:solidFill>
                <a:latin typeface="Arial" charset="0"/>
              </a:rPr>
              <a:t>seznam </a:t>
            </a:r>
            <a:r>
              <a:rPr lang="cs-CZ" sz="1200" b="0" dirty="0">
                <a:solidFill>
                  <a:srgbClr val="C00000"/>
                </a:solidFill>
                <a:latin typeface="Arial" charset="0"/>
              </a:rPr>
              <a:t>certifikovaných výrobků a jejich </a:t>
            </a:r>
            <a:r>
              <a:rPr lang="cs-CZ" sz="1200" b="0" dirty="0" smtClean="0">
                <a:solidFill>
                  <a:srgbClr val="C00000"/>
                </a:solidFill>
                <a:latin typeface="Arial" charset="0"/>
              </a:rPr>
              <a:t>dodavatelů</a:t>
            </a:r>
            <a:endParaRPr lang="cs-CZ" sz="1200" b="0" dirty="0">
              <a:solidFill>
                <a:srgbClr val="C00000"/>
              </a:solidFill>
              <a:latin typeface="Arial" charset="0"/>
            </a:endParaRPr>
          </a:p>
        </p:txBody>
      </p:sp>
      <p:pic>
        <p:nvPicPr>
          <p:cNvPr id="7" name="Picture 25" descr="scov 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740352" y="44624"/>
            <a:ext cx="1091939" cy="836712"/>
          </a:xfrm>
          <a:prstGeom prst="rect">
            <a:avLst/>
          </a:prstGeom>
          <a:noFill/>
        </p:spPr>
      </p:pic>
      <p:sp>
        <p:nvSpPr>
          <p:cNvPr id="8" name="Rectangle 9"/>
          <p:cNvSpPr txBox="1">
            <a:spLocks noChangeArrowheads="1"/>
          </p:cNvSpPr>
          <p:nvPr/>
        </p:nvSpPr>
        <p:spPr bwMode="auto">
          <a:xfrm>
            <a:off x="4861173" y="1268760"/>
            <a:ext cx="3959225" cy="360040"/>
          </a:xfrm>
          <a:prstGeom prst="rect">
            <a:avLst/>
          </a:prstGeom>
          <a:solidFill>
            <a:schemeClr val="accent5"/>
          </a:solidFill>
          <a:ln w="19050">
            <a:noFill/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800">
                <a:solidFill>
                  <a:schemeClr val="tx1"/>
                </a:solidFill>
                <a:latin typeface="+mn-lt"/>
              </a:defRPr>
            </a:lvl2pPr>
            <a:lvl3pPr marL="9144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400">
                <a:solidFill>
                  <a:schemeClr val="tx1"/>
                </a:solidFill>
                <a:latin typeface="+mn-lt"/>
              </a:defRPr>
            </a:lvl3pPr>
            <a:lvl4pPr marL="13716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4pPr>
            <a:lvl5pPr marL="18288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5pPr>
            <a:lvl6pPr marL="228600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6pPr>
            <a:lvl7pPr marL="274320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7pPr>
            <a:lvl8pPr marL="320040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8pPr>
            <a:lvl9pPr marL="365760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algn="l" eaLnBrk="1" hangingPunct="1">
              <a:spcBef>
                <a:spcPts val="1200"/>
              </a:spcBef>
              <a:defRPr/>
            </a:pPr>
            <a:r>
              <a:rPr lang="cs-CZ" sz="18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cs-CZ" sz="1800" b="1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ČSN EN ISO/IEC 17065:2013</a:t>
            </a:r>
          </a:p>
        </p:txBody>
      </p:sp>
      <p:sp>
        <p:nvSpPr>
          <p:cNvPr id="9" name="Rectangle 9"/>
          <p:cNvSpPr txBox="1">
            <a:spLocks noChangeArrowheads="1"/>
          </p:cNvSpPr>
          <p:nvPr/>
        </p:nvSpPr>
        <p:spPr bwMode="auto">
          <a:xfrm>
            <a:off x="395536" y="1268760"/>
            <a:ext cx="3960812" cy="36004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9050">
            <a:noFill/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txBody>
          <a:bodyPr/>
          <a:lstStyle/>
          <a:p>
            <a:pPr>
              <a:spcBef>
                <a:spcPct val="20000"/>
              </a:spcBef>
            </a:pPr>
            <a:r>
              <a:rPr lang="cs-CZ" sz="1800" dirty="0" smtClean="0">
                <a:solidFill>
                  <a:srgbClr val="0000FF"/>
                </a:solidFill>
                <a:latin typeface="Arial" charset="0"/>
              </a:rPr>
              <a:t>ČSN EN 45011:1998 </a:t>
            </a:r>
            <a:endParaRPr lang="cs-CZ" sz="1800" dirty="0">
              <a:solidFill>
                <a:srgbClr val="0000FF"/>
              </a:solidFill>
              <a:latin typeface="Arial" charset="0"/>
            </a:endParaRPr>
          </a:p>
        </p:txBody>
      </p:sp>
      <p:sp>
        <p:nvSpPr>
          <p:cNvPr id="4" name="Obdélník 3"/>
          <p:cNvSpPr/>
          <p:nvPr/>
        </p:nvSpPr>
        <p:spPr bwMode="auto">
          <a:xfrm>
            <a:off x="383469" y="5733256"/>
            <a:ext cx="8437003" cy="792088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  <a:headEnd type="none" w="med" len="med"/>
            <a:tailEnd type="none" w="med" len="med"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228600" indent="-228600">
              <a:spcBef>
                <a:spcPts val="600"/>
              </a:spcBef>
              <a:buFont typeface="+mj-lt"/>
              <a:buAutoNum type="arabicPeriod"/>
            </a:pPr>
            <a:r>
              <a:rPr lang="cs-CZ" sz="1200" b="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V oblasti záznamů a seznamu certifikátů nedošlo k podstatným změnám.</a:t>
            </a:r>
          </a:p>
          <a:p>
            <a:pPr marL="228600" indent="-228600">
              <a:spcBef>
                <a:spcPts val="600"/>
              </a:spcBef>
              <a:buFont typeface="+mj-lt"/>
              <a:buAutoNum type="arabicPeriod"/>
            </a:pPr>
            <a:r>
              <a:rPr lang="cs-CZ" sz="1200" b="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Certifikační orgán musí na požádání </a:t>
            </a:r>
            <a:r>
              <a:rPr lang="cs-CZ" sz="1200" b="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poskytnout </a:t>
            </a:r>
            <a:r>
              <a:rPr lang="cs-CZ" sz="1200" b="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informace </a:t>
            </a:r>
            <a:r>
              <a:rPr lang="cs-CZ" sz="1200" b="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alespoň o </a:t>
            </a:r>
            <a:r>
              <a:rPr lang="cs-CZ" sz="1200" b="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platnosti dané certifikace</a:t>
            </a:r>
            <a:r>
              <a:rPr lang="cs-CZ" sz="1200" b="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. </a:t>
            </a:r>
          </a:p>
          <a:p>
            <a:pPr marL="228600" indent="-228600">
              <a:spcBef>
                <a:spcPts val="600"/>
              </a:spcBef>
              <a:buFont typeface="+mj-lt"/>
              <a:buAutoNum type="arabicPeriod"/>
            </a:pPr>
            <a:r>
              <a:rPr lang="cs-CZ" sz="1200" b="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Je-li zveřejnění součástí certifikačního schémata, postačí tento seznam schémata. </a:t>
            </a:r>
            <a:endParaRPr lang="en-US" sz="1200" b="0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Rectangle 9"/>
          <p:cNvSpPr txBox="1">
            <a:spLocks noChangeArrowheads="1"/>
          </p:cNvSpPr>
          <p:nvPr/>
        </p:nvSpPr>
        <p:spPr bwMode="auto">
          <a:xfrm>
            <a:off x="4861247" y="3861049"/>
            <a:ext cx="3959225" cy="1728192"/>
          </a:xfrm>
          <a:prstGeom prst="rect">
            <a:avLst/>
          </a:prstGeom>
          <a:solidFill>
            <a:schemeClr val="bg1"/>
          </a:solidFill>
          <a:ln w="12700">
            <a:solidFill>
              <a:srgbClr val="008000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800">
                <a:solidFill>
                  <a:schemeClr val="tx1"/>
                </a:solidFill>
                <a:latin typeface="+mn-lt"/>
              </a:defRPr>
            </a:lvl2pPr>
            <a:lvl3pPr marL="9144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400">
                <a:solidFill>
                  <a:schemeClr val="tx1"/>
                </a:solidFill>
                <a:latin typeface="+mn-lt"/>
              </a:defRPr>
            </a:lvl3pPr>
            <a:lvl4pPr marL="13716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4pPr>
            <a:lvl5pPr marL="18288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5pPr>
            <a:lvl6pPr marL="228600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6pPr>
            <a:lvl7pPr marL="274320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7pPr>
            <a:lvl8pPr marL="320040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8pPr>
            <a:lvl9pPr marL="365760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algn="l" eaLnBrk="1" hangingPunct="1">
              <a:lnSpc>
                <a:spcPct val="90000"/>
              </a:lnSpc>
              <a:spcBef>
                <a:spcPts val="600"/>
              </a:spcBef>
              <a:defRPr/>
            </a:pPr>
            <a:r>
              <a:rPr lang="cs-CZ" sz="1200" b="1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čl. 7.12  Záznamy</a:t>
            </a:r>
          </a:p>
          <a:p>
            <a:pPr algn="l" eaLnBrk="1" hangingPunct="1">
              <a:lnSpc>
                <a:spcPct val="90000"/>
              </a:lnSpc>
              <a:spcBef>
                <a:spcPts val="600"/>
              </a:spcBef>
              <a:defRPr/>
            </a:pPr>
            <a:r>
              <a:rPr lang="cs-CZ" sz="1200" b="0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COV musí </a:t>
            </a:r>
            <a:r>
              <a:rPr lang="cs-CZ" sz="1200" b="0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uchovávat </a:t>
            </a:r>
            <a:r>
              <a:rPr lang="cs-CZ" sz="1200" b="0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záznamy, aby prokázal, že všechny požadavky na proces certifikace (v této </a:t>
            </a:r>
            <a:r>
              <a:rPr lang="cs-CZ" sz="1200" b="0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normě </a:t>
            </a:r>
            <a:r>
              <a:rPr lang="cs-CZ" sz="1200" b="0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a v certifikačním schématu) byly efektivně splněny.</a:t>
            </a:r>
          </a:p>
          <a:p>
            <a:pPr algn="l" eaLnBrk="1" hangingPunct="1">
              <a:lnSpc>
                <a:spcPct val="90000"/>
              </a:lnSpc>
              <a:spcBef>
                <a:spcPts val="600"/>
              </a:spcBef>
              <a:defRPr/>
            </a:pPr>
            <a:r>
              <a:rPr lang="cs-CZ" sz="1200" b="0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Certifikační orgán musí uchovávat záznamy jako důvěrné. </a:t>
            </a:r>
            <a:r>
              <a:rPr lang="cs-CZ" sz="1200" b="0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Záznamy </a:t>
            </a:r>
            <a:r>
              <a:rPr lang="cs-CZ" sz="1200" b="0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musí být převáženy, posílány a předávány takovým způsobem, kterým se zajistí zachování důvěrnosti.</a:t>
            </a:r>
          </a:p>
        </p:txBody>
      </p:sp>
      <p:sp>
        <p:nvSpPr>
          <p:cNvPr id="11" name="Rectangle 9"/>
          <p:cNvSpPr txBox="1">
            <a:spLocks noChangeArrowheads="1"/>
          </p:cNvSpPr>
          <p:nvPr/>
        </p:nvSpPr>
        <p:spPr bwMode="auto">
          <a:xfrm>
            <a:off x="395536" y="2708920"/>
            <a:ext cx="3960812" cy="2880320"/>
          </a:xfrm>
          <a:prstGeom prst="rect">
            <a:avLst/>
          </a:prstGeom>
          <a:solidFill>
            <a:schemeClr val="bg1"/>
          </a:solidFill>
          <a:ln w="12700">
            <a:solidFill>
              <a:srgbClr val="0000FF"/>
            </a:solidFill>
            <a:miter lim="800000"/>
            <a:headEnd/>
            <a:tailEnd/>
          </a:ln>
          <a:effectLst/>
        </p:spPr>
        <p:txBody>
          <a:bodyPr/>
          <a:lstStyle/>
          <a:p>
            <a:pPr>
              <a:lnSpc>
                <a:spcPct val="90000"/>
              </a:lnSpc>
              <a:spcBef>
                <a:spcPts val="600"/>
              </a:spcBef>
            </a:pPr>
            <a:r>
              <a:rPr lang="cs-CZ" sz="1200" dirty="0" smtClean="0">
                <a:solidFill>
                  <a:srgbClr val="0000FF"/>
                </a:solidFill>
                <a:latin typeface="Arial" charset="0"/>
              </a:rPr>
              <a:t>čl. 4.9. Záznamy:</a:t>
            </a:r>
          </a:p>
          <a:p>
            <a:pPr>
              <a:lnSpc>
                <a:spcPct val="90000"/>
              </a:lnSpc>
              <a:spcBef>
                <a:spcPts val="600"/>
              </a:spcBef>
            </a:pPr>
            <a:r>
              <a:rPr lang="cs-CZ" sz="1200" b="0" dirty="0">
                <a:solidFill>
                  <a:srgbClr val="0000FF"/>
                </a:solidFill>
                <a:latin typeface="Arial" charset="0"/>
              </a:rPr>
              <a:t>COV musí udržovat systém záznamů, který odpovídá jeho </a:t>
            </a:r>
            <a:r>
              <a:rPr lang="cs-CZ" sz="1200" b="0" dirty="0" smtClean="0">
                <a:solidFill>
                  <a:srgbClr val="0000FF"/>
                </a:solidFill>
                <a:latin typeface="Arial" charset="0"/>
              </a:rPr>
              <a:t>potřebám </a:t>
            </a:r>
            <a:r>
              <a:rPr lang="cs-CZ" sz="1200" b="0" dirty="0">
                <a:solidFill>
                  <a:srgbClr val="0000FF"/>
                </a:solidFill>
                <a:latin typeface="Arial" charset="0"/>
              </a:rPr>
              <a:t>a je v souladu s platnými </a:t>
            </a:r>
            <a:r>
              <a:rPr lang="cs-CZ" sz="1200" b="0" dirty="0" smtClean="0">
                <a:solidFill>
                  <a:srgbClr val="0000FF"/>
                </a:solidFill>
                <a:latin typeface="Arial" charset="0"/>
              </a:rPr>
              <a:t>předpisy.</a:t>
            </a:r>
          </a:p>
          <a:p>
            <a:pPr>
              <a:lnSpc>
                <a:spcPct val="90000"/>
              </a:lnSpc>
              <a:spcBef>
                <a:spcPts val="600"/>
              </a:spcBef>
            </a:pPr>
            <a:r>
              <a:rPr lang="cs-CZ" sz="1200" b="0" dirty="0" smtClean="0">
                <a:solidFill>
                  <a:srgbClr val="0000FF"/>
                </a:solidFill>
                <a:latin typeface="Arial" charset="0"/>
              </a:rPr>
              <a:t>Záznamy </a:t>
            </a:r>
            <a:r>
              <a:rPr lang="cs-CZ" sz="1200" b="0" dirty="0">
                <a:solidFill>
                  <a:srgbClr val="0000FF"/>
                </a:solidFill>
                <a:latin typeface="Arial" charset="0"/>
              </a:rPr>
              <a:t>musí </a:t>
            </a:r>
            <a:r>
              <a:rPr lang="cs-CZ" sz="1200" b="0" dirty="0" smtClean="0">
                <a:solidFill>
                  <a:srgbClr val="0000FF"/>
                </a:solidFill>
                <a:latin typeface="Arial" charset="0"/>
              </a:rPr>
              <a:t>prokazovat naplnění postupů. Jde mj. o formuláře </a:t>
            </a:r>
            <a:r>
              <a:rPr lang="cs-CZ" sz="1200" b="0" dirty="0">
                <a:solidFill>
                  <a:srgbClr val="0000FF"/>
                </a:solidFill>
                <a:latin typeface="Arial" charset="0"/>
              </a:rPr>
              <a:t>žádostí, zprávy o </a:t>
            </a:r>
            <a:r>
              <a:rPr lang="cs-CZ" sz="1200" b="0" dirty="0" smtClean="0">
                <a:solidFill>
                  <a:srgbClr val="0000FF"/>
                </a:solidFill>
                <a:latin typeface="Arial" charset="0"/>
              </a:rPr>
              <a:t>hodnocení a dozorech, dokumenty </a:t>
            </a:r>
            <a:r>
              <a:rPr lang="cs-CZ" sz="1200" b="0" dirty="0">
                <a:solidFill>
                  <a:srgbClr val="0000FF"/>
                </a:solidFill>
                <a:latin typeface="Arial" charset="0"/>
              </a:rPr>
              <a:t>týkající se udělování, </a:t>
            </a:r>
            <a:r>
              <a:rPr lang="cs-CZ" sz="1200" b="0" dirty="0" smtClean="0">
                <a:solidFill>
                  <a:srgbClr val="0000FF"/>
                </a:solidFill>
                <a:latin typeface="Arial" charset="0"/>
              </a:rPr>
              <a:t>změn a </a:t>
            </a:r>
            <a:r>
              <a:rPr lang="cs-CZ" sz="1200" b="0" dirty="0">
                <a:solidFill>
                  <a:srgbClr val="0000FF"/>
                </a:solidFill>
                <a:latin typeface="Arial" charset="0"/>
              </a:rPr>
              <a:t>odnímání certifikace. </a:t>
            </a:r>
            <a:endParaRPr lang="cs-CZ" sz="1200" b="0" dirty="0" smtClean="0">
              <a:solidFill>
                <a:srgbClr val="0000FF"/>
              </a:solidFill>
              <a:latin typeface="Arial" charset="0"/>
            </a:endParaRPr>
          </a:p>
          <a:p>
            <a:pPr>
              <a:lnSpc>
                <a:spcPct val="90000"/>
              </a:lnSpc>
              <a:spcBef>
                <a:spcPts val="600"/>
              </a:spcBef>
            </a:pPr>
            <a:r>
              <a:rPr lang="cs-CZ" sz="1200" b="0" dirty="0" smtClean="0">
                <a:solidFill>
                  <a:srgbClr val="0000FF"/>
                </a:solidFill>
                <a:latin typeface="Arial" charset="0"/>
              </a:rPr>
              <a:t>Záznamy </a:t>
            </a:r>
            <a:r>
              <a:rPr lang="cs-CZ" sz="1200" b="0" dirty="0">
                <a:solidFill>
                  <a:srgbClr val="0000FF"/>
                </a:solidFill>
                <a:latin typeface="Arial" charset="0"/>
              </a:rPr>
              <a:t>musí být </a:t>
            </a:r>
            <a:r>
              <a:rPr lang="cs-CZ" sz="1200" b="0" dirty="0" smtClean="0">
                <a:solidFill>
                  <a:srgbClr val="0000FF"/>
                </a:solidFill>
                <a:latin typeface="Arial" charset="0"/>
              </a:rPr>
              <a:t>řízeny</a:t>
            </a:r>
            <a:r>
              <a:rPr lang="cs-CZ" sz="1200" b="0" dirty="0">
                <a:solidFill>
                  <a:srgbClr val="0000FF"/>
                </a:solidFill>
                <a:latin typeface="Arial" charset="0"/>
              </a:rPr>
              <a:t>, archivovány a skartovány </a:t>
            </a:r>
            <a:r>
              <a:rPr lang="cs-CZ" sz="1200" b="0" dirty="0" smtClean="0">
                <a:solidFill>
                  <a:srgbClr val="0000FF"/>
                </a:solidFill>
                <a:latin typeface="Arial" charset="0"/>
              </a:rPr>
              <a:t>způsobem zajišťujícím </a:t>
            </a:r>
            <a:r>
              <a:rPr lang="cs-CZ" sz="1200" b="0" dirty="0">
                <a:solidFill>
                  <a:srgbClr val="0000FF"/>
                </a:solidFill>
                <a:latin typeface="Arial" charset="0"/>
              </a:rPr>
              <a:t>věrohodnost procesu a důvěrnost </a:t>
            </a:r>
            <a:r>
              <a:rPr lang="cs-CZ" sz="1200" b="0" dirty="0" smtClean="0">
                <a:solidFill>
                  <a:srgbClr val="0000FF"/>
                </a:solidFill>
                <a:latin typeface="Arial" charset="0"/>
              </a:rPr>
              <a:t>informací</a:t>
            </a:r>
            <a:r>
              <a:rPr lang="cs-CZ" sz="1200" b="0" dirty="0">
                <a:solidFill>
                  <a:srgbClr val="0000FF"/>
                </a:solidFill>
                <a:latin typeface="Arial" charset="0"/>
              </a:rPr>
              <a:t>. </a:t>
            </a:r>
            <a:r>
              <a:rPr lang="cs-CZ" sz="1200" b="0" dirty="0" smtClean="0">
                <a:solidFill>
                  <a:srgbClr val="0000FF"/>
                </a:solidFill>
                <a:latin typeface="Arial" charset="0"/>
              </a:rPr>
              <a:t>Záznamy </a:t>
            </a:r>
            <a:r>
              <a:rPr lang="cs-CZ" sz="1200" b="0" dirty="0">
                <a:solidFill>
                  <a:srgbClr val="0000FF"/>
                </a:solidFill>
                <a:latin typeface="Arial" charset="0"/>
              </a:rPr>
              <a:t>musí být uchovávány </a:t>
            </a:r>
            <a:r>
              <a:rPr lang="cs-CZ" sz="1200" b="0" dirty="0" smtClean="0">
                <a:solidFill>
                  <a:srgbClr val="C00000"/>
                </a:solidFill>
                <a:latin typeface="Arial" charset="0"/>
              </a:rPr>
              <a:t>alespoň pro jeden </a:t>
            </a:r>
            <a:r>
              <a:rPr lang="cs-CZ" sz="1200" b="0" dirty="0">
                <a:solidFill>
                  <a:srgbClr val="C00000"/>
                </a:solidFill>
                <a:latin typeface="Arial" charset="0"/>
              </a:rPr>
              <a:t>úplný cyklus certifikace </a:t>
            </a:r>
            <a:r>
              <a:rPr lang="cs-CZ" sz="1200" b="0" dirty="0">
                <a:solidFill>
                  <a:srgbClr val="0000FF"/>
                </a:solidFill>
                <a:latin typeface="Arial" charset="0"/>
              </a:rPr>
              <a:t>nebo po dobu stanovenou právním předpisem.</a:t>
            </a:r>
          </a:p>
          <a:p>
            <a:pPr>
              <a:lnSpc>
                <a:spcPct val="90000"/>
              </a:lnSpc>
              <a:spcBef>
                <a:spcPts val="600"/>
              </a:spcBef>
            </a:pPr>
            <a:r>
              <a:rPr lang="cs-CZ" sz="1200" b="0" dirty="0">
                <a:solidFill>
                  <a:srgbClr val="0000FF"/>
                </a:solidFill>
                <a:latin typeface="Arial" charset="0"/>
              </a:rPr>
              <a:t>COV musí mít politiku a postupy pro uchovávání záznamů po dobu odpovídající jeho smluvním, právním nebo jiným závazkům. </a:t>
            </a:r>
          </a:p>
        </p:txBody>
      </p:sp>
    </p:spTree>
    <p:extLst>
      <p:ext uri="{BB962C8B-B14F-4D97-AF65-F5344CB8AC3E}">
        <p14:creationId xmlns:p14="http://schemas.microsoft.com/office/powerpoint/2010/main" val="2406495461"/>
      </p:ext>
    </p:extLst>
  </p:cSld>
  <p:clrMapOvr>
    <a:masterClrMapping/>
  </p:clrMapOvr>
  <p:transition spd="slow">
    <p:zoom dir="in"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6987480" y="6453336"/>
            <a:ext cx="1905000" cy="252264"/>
          </a:xfrm>
          <a:noFill/>
        </p:spPr>
        <p:txBody>
          <a:bodyPr/>
          <a:lstStyle/>
          <a:p>
            <a:fld id="{F7BB68C9-A070-4C5C-8B09-CEE91A3FDE2F}" type="slidenum">
              <a:rPr lang="cs-CZ" smtClean="0">
                <a:cs typeface="Arial" charset="0"/>
              </a:rPr>
              <a:pPr/>
              <a:t>22</a:t>
            </a:fld>
            <a:endParaRPr lang="cs-CZ" dirty="0" smtClean="0">
              <a:cs typeface="Arial" charset="0"/>
            </a:endParaRPr>
          </a:p>
        </p:txBody>
      </p:sp>
      <p:sp>
        <p:nvSpPr>
          <p:cNvPr id="7782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22610" y="188566"/>
            <a:ext cx="5041478" cy="792162"/>
          </a:xfrm>
        </p:spPr>
        <p:txBody>
          <a:bodyPr/>
          <a:lstStyle/>
          <a:p>
            <a:pPr algn="l" eaLnBrk="1" hangingPunct="1">
              <a:defRPr/>
            </a:pPr>
            <a:r>
              <a:rPr lang="cs-CZ" sz="24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</a:rPr>
              <a:t>Srovnání vybraných částí norem </a:t>
            </a:r>
            <a:br>
              <a:rPr lang="cs-CZ" sz="24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</a:rPr>
            </a:br>
            <a:r>
              <a:rPr lang="cs-CZ" sz="24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</a:rPr>
              <a:t>EN 45011 a ISO/IEC 17065 (16)</a:t>
            </a:r>
            <a:endParaRPr lang="cs-CZ" sz="2400" b="1" dirty="0">
              <a:solidFill>
                <a:srgbClr val="7030A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77833" name="Rectangle 9"/>
          <p:cNvSpPr>
            <a:spLocks noGrp="1" noChangeArrowheads="1"/>
          </p:cNvSpPr>
          <p:nvPr>
            <p:ph type="subTitle" idx="1"/>
          </p:nvPr>
        </p:nvSpPr>
        <p:spPr>
          <a:xfrm>
            <a:off x="4860925" y="2564904"/>
            <a:ext cx="3959225" cy="2448272"/>
          </a:xfrm>
          <a:solidFill>
            <a:schemeClr val="bg1"/>
          </a:solidFill>
          <a:ln w="12700">
            <a:solidFill>
              <a:srgbClr val="008000"/>
            </a:solidFill>
          </a:ln>
          <a:effectLst/>
        </p:spPr>
        <p:txBody>
          <a:bodyPr/>
          <a:lstStyle/>
          <a:p>
            <a:pPr algn="l" eaLnBrk="1" hangingPunct="1">
              <a:lnSpc>
                <a:spcPct val="90000"/>
              </a:lnSpc>
              <a:spcBef>
                <a:spcPts val="600"/>
              </a:spcBef>
              <a:defRPr/>
            </a:pPr>
            <a:r>
              <a:rPr lang="cs-CZ" sz="1200" b="1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čl. </a:t>
            </a:r>
            <a:r>
              <a:rPr lang="cs-CZ" sz="1200" b="1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6.1.2.2:  </a:t>
            </a:r>
          </a:p>
          <a:p>
            <a:pPr algn="l" eaLnBrk="1" hangingPunct="1">
              <a:lnSpc>
                <a:spcPct val="90000"/>
              </a:lnSpc>
              <a:spcBef>
                <a:spcPts val="600"/>
              </a:spcBef>
              <a:defRPr/>
            </a:pPr>
            <a:r>
              <a:rPr lang="cs-CZ" sz="1200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COV udržuje o pracovnících následující záznamy:</a:t>
            </a:r>
          </a:p>
          <a:p>
            <a:pPr marL="228600" indent="-228600" algn="l" eaLnBrk="1" hangingPunct="1">
              <a:lnSpc>
                <a:spcPct val="90000"/>
              </a:lnSpc>
              <a:spcBef>
                <a:spcPts val="300"/>
              </a:spcBef>
              <a:buFont typeface="+mj-lt"/>
              <a:buAutoNum type="alphaLcParenR"/>
              <a:defRPr/>
            </a:pPr>
            <a:r>
              <a:rPr lang="cs-CZ" sz="1200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jméno </a:t>
            </a:r>
            <a:r>
              <a:rPr lang="cs-CZ" sz="1200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a </a:t>
            </a:r>
            <a:r>
              <a:rPr lang="cs-CZ" sz="1200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adresu</a:t>
            </a:r>
            <a:endParaRPr lang="cs-CZ" sz="1200" dirty="0">
              <a:solidFill>
                <a:srgbClr val="008000"/>
              </a:solidFill>
              <a:latin typeface="Arial" pitchFamily="34" charset="0"/>
              <a:cs typeface="Arial" pitchFamily="34" charset="0"/>
            </a:endParaRPr>
          </a:p>
          <a:p>
            <a:pPr marL="228600" indent="-228600" algn="l" eaLnBrk="1" hangingPunct="1">
              <a:lnSpc>
                <a:spcPct val="90000"/>
              </a:lnSpc>
              <a:spcBef>
                <a:spcPts val="300"/>
              </a:spcBef>
              <a:buFont typeface="+mj-lt"/>
              <a:buAutoNum type="alphaLcParenR"/>
              <a:defRPr/>
            </a:pPr>
            <a:r>
              <a:rPr lang="cs-CZ" sz="1200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zaměstnavatel </a:t>
            </a:r>
            <a:r>
              <a:rPr lang="cs-CZ" sz="1200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(zaměstnavatelé) a zastávaná </a:t>
            </a:r>
            <a:r>
              <a:rPr lang="cs-CZ" sz="1200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pozice</a:t>
            </a:r>
            <a:endParaRPr lang="cs-CZ" sz="1200" dirty="0">
              <a:solidFill>
                <a:srgbClr val="008000"/>
              </a:solidFill>
              <a:latin typeface="Arial" pitchFamily="34" charset="0"/>
              <a:cs typeface="Arial" pitchFamily="34" charset="0"/>
            </a:endParaRPr>
          </a:p>
          <a:p>
            <a:pPr marL="228600" indent="-228600" algn="l" eaLnBrk="1" hangingPunct="1">
              <a:lnSpc>
                <a:spcPct val="90000"/>
              </a:lnSpc>
              <a:spcBef>
                <a:spcPts val="300"/>
              </a:spcBef>
              <a:buFont typeface="+mj-lt"/>
              <a:buAutoNum type="alphaLcParenR"/>
              <a:defRPr/>
            </a:pPr>
            <a:r>
              <a:rPr lang="cs-CZ" sz="1200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kvalifikace </a:t>
            </a:r>
            <a:r>
              <a:rPr lang="cs-CZ" sz="1200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z hlediska vzdělání a profesního </a:t>
            </a:r>
            <a:r>
              <a:rPr lang="cs-CZ" sz="1200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postavení</a:t>
            </a:r>
            <a:endParaRPr lang="cs-CZ" sz="1200" dirty="0">
              <a:solidFill>
                <a:srgbClr val="008000"/>
              </a:solidFill>
              <a:latin typeface="Arial" pitchFamily="34" charset="0"/>
              <a:cs typeface="Arial" pitchFamily="34" charset="0"/>
            </a:endParaRPr>
          </a:p>
          <a:p>
            <a:pPr marL="228600" indent="-228600" algn="l" eaLnBrk="1" hangingPunct="1">
              <a:lnSpc>
                <a:spcPct val="90000"/>
              </a:lnSpc>
              <a:spcBef>
                <a:spcPts val="300"/>
              </a:spcBef>
              <a:buFont typeface="+mj-lt"/>
              <a:buAutoNum type="alphaLcParenR"/>
              <a:defRPr/>
            </a:pPr>
            <a:r>
              <a:rPr lang="cs-CZ" sz="1200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zkušenosti </a:t>
            </a:r>
            <a:r>
              <a:rPr lang="cs-CZ" sz="1200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a výcvik</a:t>
            </a:r>
          </a:p>
          <a:p>
            <a:pPr marL="228600" indent="-228600" algn="l" eaLnBrk="1" hangingPunct="1">
              <a:lnSpc>
                <a:spcPct val="90000"/>
              </a:lnSpc>
              <a:spcBef>
                <a:spcPts val="300"/>
              </a:spcBef>
              <a:buFont typeface="+mj-lt"/>
              <a:buAutoNum type="alphaLcParenR"/>
              <a:defRPr/>
            </a:pPr>
            <a:r>
              <a:rPr lang="cs-CZ" sz="12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posouzení </a:t>
            </a:r>
            <a:r>
              <a:rPr lang="cs-CZ" sz="1200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odborné způsobilosti</a:t>
            </a:r>
          </a:p>
          <a:p>
            <a:pPr marL="228600" indent="-228600" algn="l" eaLnBrk="1" hangingPunct="1">
              <a:lnSpc>
                <a:spcPct val="90000"/>
              </a:lnSpc>
              <a:spcBef>
                <a:spcPts val="300"/>
              </a:spcBef>
              <a:buFont typeface="+mj-lt"/>
              <a:buAutoNum type="alphaLcParenR"/>
              <a:defRPr/>
            </a:pPr>
            <a:r>
              <a:rPr lang="cs-CZ" sz="1200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monitorování </a:t>
            </a:r>
            <a:r>
              <a:rPr lang="cs-CZ" sz="1200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výkonnosti</a:t>
            </a:r>
          </a:p>
          <a:p>
            <a:pPr marL="228600" indent="-228600" algn="l" eaLnBrk="1" hangingPunct="1">
              <a:lnSpc>
                <a:spcPct val="90000"/>
              </a:lnSpc>
              <a:spcBef>
                <a:spcPts val="300"/>
              </a:spcBef>
              <a:buFont typeface="+mj-lt"/>
              <a:buAutoNum type="alphaLcParenR"/>
              <a:defRPr/>
            </a:pPr>
            <a:r>
              <a:rPr lang="cs-CZ" sz="12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pravomoci </a:t>
            </a:r>
            <a:r>
              <a:rPr lang="cs-CZ" sz="1200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přidělené v rámci COV</a:t>
            </a:r>
          </a:p>
          <a:p>
            <a:pPr marL="228600" indent="-228600" algn="l" eaLnBrk="1" hangingPunct="1">
              <a:lnSpc>
                <a:spcPct val="90000"/>
              </a:lnSpc>
              <a:spcBef>
                <a:spcPts val="300"/>
              </a:spcBef>
              <a:buFont typeface="+mj-lt"/>
              <a:buAutoNum type="alphaLcParenR"/>
              <a:defRPr/>
            </a:pPr>
            <a:r>
              <a:rPr lang="cs-CZ" sz="1200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datum </a:t>
            </a:r>
            <a:r>
              <a:rPr lang="cs-CZ" sz="1200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poslední aktualizace každého </a:t>
            </a:r>
            <a:r>
              <a:rPr lang="cs-CZ" sz="1200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záznamu</a:t>
            </a:r>
            <a:endParaRPr lang="cs-CZ" sz="1200" dirty="0">
              <a:solidFill>
                <a:srgbClr val="008000"/>
              </a:solidFill>
              <a:latin typeface="Arial" pitchFamily="34" charset="0"/>
              <a:cs typeface="Arial" pitchFamily="34" charset="0"/>
            </a:endParaRPr>
          </a:p>
          <a:p>
            <a:pPr algn="l" eaLnBrk="1" hangingPunct="1">
              <a:lnSpc>
                <a:spcPct val="90000"/>
              </a:lnSpc>
              <a:spcBef>
                <a:spcPts val="600"/>
              </a:spcBef>
              <a:defRPr/>
            </a:pPr>
            <a:endParaRPr lang="cs-CZ" sz="1200" dirty="0" smtClean="0">
              <a:solidFill>
                <a:srgbClr val="008000"/>
              </a:solidFill>
              <a:latin typeface="Arial" pitchFamily="34" charset="0"/>
              <a:cs typeface="Arial" pitchFamily="34" charset="0"/>
            </a:endParaRPr>
          </a:p>
          <a:p>
            <a:pPr algn="l" eaLnBrk="1" hangingPunct="1">
              <a:lnSpc>
                <a:spcPct val="90000"/>
              </a:lnSpc>
              <a:spcBef>
                <a:spcPts val="600"/>
              </a:spcBef>
              <a:defRPr/>
            </a:pPr>
            <a:r>
              <a:rPr lang="cs-CZ" sz="1200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 </a:t>
            </a:r>
            <a:endParaRPr lang="cs-CZ" sz="1200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Rectangle 9"/>
          <p:cNvSpPr txBox="1">
            <a:spLocks noChangeArrowheads="1"/>
          </p:cNvSpPr>
          <p:nvPr/>
        </p:nvSpPr>
        <p:spPr bwMode="auto">
          <a:xfrm>
            <a:off x="395288" y="2564904"/>
            <a:ext cx="3960812" cy="2448272"/>
          </a:xfrm>
          <a:prstGeom prst="rect">
            <a:avLst/>
          </a:prstGeom>
          <a:solidFill>
            <a:schemeClr val="bg1"/>
          </a:solidFill>
          <a:ln w="12700">
            <a:solidFill>
              <a:srgbClr val="0000FF"/>
            </a:solidFill>
            <a:miter lim="800000"/>
            <a:headEnd/>
            <a:tailEnd/>
          </a:ln>
          <a:effectLst/>
        </p:spPr>
        <p:txBody>
          <a:bodyPr/>
          <a:lstStyle/>
          <a:p>
            <a:pPr>
              <a:lnSpc>
                <a:spcPct val="90000"/>
              </a:lnSpc>
              <a:spcBef>
                <a:spcPts val="600"/>
              </a:spcBef>
            </a:pPr>
            <a:r>
              <a:rPr lang="cs-CZ" sz="1200" dirty="0" smtClean="0">
                <a:solidFill>
                  <a:srgbClr val="0000FF"/>
                </a:solidFill>
                <a:latin typeface="Arial" charset="0"/>
              </a:rPr>
              <a:t>čl. 5.2.3: </a:t>
            </a:r>
          </a:p>
          <a:p>
            <a:pPr>
              <a:lnSpc>
                <a:spcPct val="90000"/>
              </a:lnSpc>
              <a:spcBef>
                <a:spcPts val="600"/>
              </a:spcBef>
            </a:pPr>
            <a:r>
              <a:rPr lang="cs-CZ" sz="1200" b="0" dirty="0">
                <a:solidFill>
                  <a:srgbClr val="0000FF"/>
                </a:solidFill>
                <a:latin typeface="Arial" charset="0"/>
              </a:rPr>
              <a:t>COV udržuje o pracovnících následující záznamy: </a:t>
            </a:r>
            <a:endParaRPr lang="cs-CZ" sz="1200" b="0" dirty="0" smtClean="0">
              <a:solidFill>
                <a:srgbClr val="0000FF"/>
              </a:solidFill>
              <a:latin typeface="Arial" charset="0"/>
            </a:endParaRPr>
          </a:p>
          <a:p>
            <a:pPr marL="228600" indent="-228600">
              <a:lnSpc>
                <a:spcPct val="90000"/>
              </a:lnSpc>
              <a:spcBef>
                <a:spcPts val="300"/>
              </a:spcBef>
              <a:buFont typeface="+mj-lt"/>
              <a:buAutoNum type="alphaLcParenR"/>
            </a:pPr>
            <a:r>
              <a:rPr lang="cs-CZ" sz="1200" b="0" dirty="0" smtClean="0">
                <a:solidFill>
                  <a:srgbClr val="0000FF"/>
                </a:solidFill>
                <a:latin typeface="Arial" charset="0"/>
              </a:rPr>
              <a:t>jméno </a:t>
            </a:r>
            <a:r>
              <a:rPr lang="cs-CZ" sz="1200" b="0" dirty="0">
                <a:solidFill>
                  <a:srgbClr val="0000FF"/>
                </a:solidFill>
                <a:latin typeface="Arial" charset="0"/>
              </a:rPr>
              <a:t>a </a:t>
            </a:r>
            <a:r>
              <a:rPr lang="cs-CZ" sz="1200" b="0" dirty="0" smtClean="0">
                <a:solidFill>
                  <a:srgbClr val="0000FF"/>
                </a:solidFill>
                <a:latin typeface="Arial" charset="0"/>
              </a:rPr>
              <a:t>adresu</a:t>
            </a:r>
            <a:endParaRPr lang="cs-CZ" sz="1200" b="0" dirty="0">
              <a:solidFill>
                <a:srgbClr val="0000FF"/>
              </a:solidFill>
              <a:latin typeface="Arial" charset="0"/>
            </a:endParaRPr>
          </a:p>
          <a:p>
            <a:pPr marL="228600" indent="-228600">
              <a:lnSpc>
                <a:spcPct val="90000"/>
              </a:lnSpc>
              <a:spcBef>
                <a:spcPts val="300"/>
              </a:spcBef>
              <a:buFont typeface="+mj-lt"/>
              <a:buAutoNum type="alphaLcParenR"/>
            </a:pPr>
            <a:r>
              <a:rPr lang="cs-CZ" sz="1200" b="0" dirty="0" smtClean="0">
                <a:solidFill>
                  <a:srgbClr val="0000FF"/>
                </a:solidFill>
                <a:latin typeface="Arial" charset="0"/>
              </a:rPr>
              <a:t>organizaci </a:t>
            </a:r>
            <a:r>
              <a:rPr lang="cs-CZ" sz="1200" b="0" dirty="0">
                <a:solidFill>
                  <a:srgbClr val="0000FF"/>
                </a:solidFill>
                <a:latin typeface="Arial" charset="0"/>
              </a:rPr>
              <a:t>zaměstnavatele a zastávanou </a:t>
            </a:r>
            <a:r>
              <a:rPr lang="cs-CZ" sz="1200" b="0" dirty="0" smtClean="0">
                <a:solidFill>
                  <a:srgbClr val="0000FF"/>
                </a:solidFill>
                <a:latin typeface="Arial" charset="0"/>
              </a:rPr>
              <a:t>funkci</a:t>
            </a:r>
            <a:endParaRPr lang="cs-CZ" sz="1200" b="0" dirty="0">
              <a:solidFill>
                <a:srgbClr val="0000FF"/>
              </a:solidFill>
              <a:latin typeface="Arial" charset="0"/>
            </a:endParaRPr>
          </a:p>
          <a:p>
            <a:pPr marL="228600" indent="-228600">
              <a:lnSpc>
                <a:spcPct val="90000"/>
              </a:lnSpc>
              <a:spcBef>
                <a:spcPts val="300"/>
              </a:spcBef>
              <a:buFont typeface="+mj-lt"/>
              <a:buAutoNum type="alphaLcParenR"/>
            </a:pPr>
            <a:r>
              <a:rPr lang="cs-CZ" sz="1200" b="0" dirty="0" smtClean="0">
                <a:solidFill>
                  <a:srgbClr val="0000FF"/>
                </a:solidFill>
                <a:latin typeface="Arial" charset="0"/>
              </a:rPr>
              <a:t>vzdělání </a:t>
            </a:r>
            <a:r>
              <a:rPr lang="cs-CZ" sz="1200" b="0" dirty="0">
                <a:solidFill>
                  <a:srgbClr val="0000FF"/>
                </a:solidFill>
                <a:latin typeface="Arial" charset="0"/>
              </a:rPr>
              <a:t>a </a:t>
            </a:r>
            <a:r>
              <a:rPr lang="cs-CZ" sz="1200" b="0" dirty="0" smtClean="0">
                <a:solidFill>
                  <a:srgbClr val="0000FF"/>
                </a:solidFill>
                <a:latin typeface="Arial" charset="0"/>
              </a:rPr>
              <a:t>odbornost</a:t>
            </a:r>
            <a:endParaRPr lang="cs-CZ" sz="1200" b="0" dirty="0">
              <a:solidFill>
                <a:srgbClr val="0000FF"/>
              </a:solidFill>
              <a:latin typeface="Arial" charset="0"/>
            </a:endParaRPr>
          </a:p>
          <a:p>
            <a:pPr marL="228600" indent="-228600">
              <a:lnSpc>
                <a:spcPct val="90000"/>
              </a:lnSpc>
              <a:spcBef>
                <a:spcPts val="300"/>
              </a:spcBef>
              <a:buFont typeface="+mj-lt"/>
              <a:buAutoNum type="alphaLcParenR"/>
            </a:pPr>
            <a:r>
              <a:rPr lang="cs-CZ" sz="1200" b="0" dirty="0" smtClean="0">
                <a:solidFill>
                  <a:srgbClr val="0000FF"/>
                </a:solidFill>
                <a:latin typeface="Arial" charset="0"/>
              </a:rPr>
              <a:t>zkušenost </a:t>
            </a:r>
            <a:r>
              <a:rPr lang="cs-CZ" sz="1200" b="0" dirty="0">
                <a:solidFill>
                  <a:srgbClr val="0000FF"/>
                </a:solidFill>
                <a:latin typeface="Arial" charset="0"/>
              </a:rPr>
              <a:t>a výcvik v každém oboru, pro který je </a:t>
            </a:r>
            <a:r>
              <a:rPr lang="cs-CZ" sz="1200" b="0" dirty="0" smtClean="0">
                <a:solidFill>
                  <a:srgbClr val="0000FF"/>
                </a:solidFill>
                <a:latin typeface="Arial" charset="0"/>
              </a:rPr>
              <a:t>certifikační orgán způsobilý</a:t>
            </a:r>
            <a:endParaRPr lang="cs-CZ" sz="1200" b="0" dirty="0">
              <a:solidFill>
                <a:srgbClr val="0000FF"/>
              </a:solidFill>
              <a:latin typeface="Arial" charset="0"/>
            </a:endParaRPr>
          </a:p>
          <a:p>
            <a:pPr marL="228600" indent="-228600">
              <a:lnSpc>
                <a:spcPct val="90000"/>
              </a:lnSpc>
              <a:spcBef>
                <a:spcPts val="300"/>
              </a:spcBef>
              <a:buFont typeface="+mj-lt"/>
              <a:buAutoNum type="alphaLcParenR"/>
            </a:pPr>
            <a:r>
              <a:rPr lang="cs-CZ" sz="1200" b="0" dirty="0" smtClean="0">
                <a:solidFill>
                  <a:srgbClr val="0000FF"/>
                </a:solidFill>
                <a:latin typeface="Arial" charset="0"/>
              </a:rPr>
              <a:t>datum </a:t>
            </a:r>
            <a:r>
              <a:rPr lang="cs-CZ" sz="1200" b="0" dirty="0">
                <a:solidFill>
                  <a:srgbClr val="0000FF"/>
                </a:solidFill>
                <a:latin typeface="Arial" charset="0"/>
              </a:rPr>
              <a:t>poslední aktualizace </a:t>
            </a:r>
            <a:r>
              <a:rPr lang="cs-CZ" sz="1200" b="0" dirty="0" smtClean="0">
                <a:solidFill>
                  <a:srgbClr val="0000FF"/>
                </a:solidFill>
                <a:latin typeface="Arial" charset="0"/>
              </a:rPr>
              <a:t>záznamů</a:t>
            </a:r>
            <a:endParaRPr lang="cs-CZ" sz="1200" b="0" dirty="0">
              <a:solidFill>
                <a:srgbClr val="0000FF"/>
              </a:solidFill>
              <a:latin typeface="Arial" charset="0"/>
            </a:endParaRPr>
          </a:p>
          <a:p>
            <a:pPr marL="228600" indent="-228600">
              <a:lnSpc>
                <a:spcPct val="90000"/>
              </a:lnSpc>
              <a:spcBef>
                <a:spcPts val="300"/>
              </a:spcBef>
              <a:buFont typeface="+mj-lt"/>
              <a:buAutoNum type="alphaLcParenR"/>
            </a:pPr>
            <a:r>
              <a:rPr lang="cs-CZ" sz="1200" b="0" dirty="0" smtClean="0">
                <a:solidFill>
                  <a:srgbClr val="0000FF"/>
                </a:solidFill>
                <a:latin typeface="Arial" charset="0"/>
              </a:rPr>
              <a:t>hodnocení výkonu</a:t>
            </a:r>
            <a:endParaRPr lang="cs-CZ" sz="1200" b="0" dirty="0">
              <a:solidFill>
                <a:srgbClr val="0000FF"/>
              </a:solidFill>
              <a:latin typeface="Arial" charset="0"/>
            </a:endParaRPr>
          </a:p>
        </p:txBody>
      </p:sp>
      <p:pic>
        <p:nvPicPr>
          <p:cNvPr id="7" name="Picture 25" descr="scov 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740352" y="44624"/>
            <a:ext cx="1091939" cy="836712"/>
          </a:xfrm>
          <a:prstGeom prst="rect">
            <a:avLst/>
          </a:prstGeom>
          <a:noFill/>
        </p:spPr>
      </p:pic>
      <p:sp>
        <p:nvSpPr>
          <p:cNvPr id="8" name="Rectangle 9"/>
          <p:cNvSpPr txBox="1">
            <a:spLocks noChangeArrowheads="1"/>
          </p:cNvSpPr>
          <p:nvPr/>
        </p:nvSpPr>
        <p:spPr bwMode="auto">
          <a:xfrm>
            <a:off x="4861173" y="1844824"/>
            <a:ext cx="3959225" cy="360040"/>
          </a:xfrm>
          <a:prstGeom prst="rect">
            <a:avLst/>
          </a:prstGeom>
          <a:solidFill>
            <a:schemeClr val="accent5"/>
          </a:solidFill>
          <a:ln w="19050">
            <a:noFill/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800">
                <a:solidFill>
                  <a:schemeClr val="tx1"/>
                </a:solidFill>
                <a:latin typeface="+mn-lt"/>
              </a:defRPr>
            </a:lvl2pPr>
            <a:lvl3pPr marL="9144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400">
                <a:solidFill>
                  <a:schemeClr val="tx1"/>
                </a:solidFill>
                <a:latin typeface="+mn-lt"/>
              </a:defRPr>
            </a:lvl3pPr>
            <a:lvl4pPr marL="13716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4pPr>
            <a:lvl5pPr marL="18288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5pPr>
            <a:lvl6pPr marL="228600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6pPr>
            <a:lvl7pPr marL="274320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7pPr>
            <a:lvl8pPr marL="320040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8pPr>
            <a:lvl9pPr marL="365760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algn="l" eaLnBrk="1" hangingPunct="1">
              <a:spcBef>
                <a:spcPts val="1200"/>
              </a:spcBef>
              <a:defRPr/>
            </a:pPr>
            <a:r>
              <a:rPr lang="cs-CZ" sz="18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cs-CZ" sz="1800" b="1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ČSN EN ISO/IEC 17065:2013</a:t>
            </a:r>
          </a:p>
        </p:txBody>
      </p:sp>
      <p:sp>
        <p:nvSpPr>
          <p:cNvPr id="9" name="Rectangle 9"/>
          <p:cNvSpPr txBox="1">
            <a:spLocks noChangeArrowheads="1"/>
          </p:cNvSpPr>
          <p:nvPr/>
        </p:nvSpPr>
        <p:spPr bwMode="auto">
          <a:xfrm>
            <a:off x="395536" y="1844824"/>
            <a:ext cx="3960812" cy="36004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9050">
            <a:noFill/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txBody>
          <a:bodyPr/>
          <a:lstStyle/>
          <a:p>
            <a:pPr>
              <a:spcBef>
                <a:spcPct val="20000"/>
              </a:spcBef>
            </a:pPr>
            <a:r>
              <a:rPr lang="cs-CZ" sz="1800" dirty="0" smtClean="0">
                <a:solidFill>
                  <a:srgbClr val="0000FF"/>
                </a:solidFill>
                <a:latin typeface="Arial" charset="0"/>
              </a:rPr>
              <a:t>ČSN EN 45011:1998 </a:t>
            </a:r>
            <a:endParaRPr lang="cs-CZ" sz="1800" dirty="0">
              <a:solidFill>
                <a:srgbClr val="0000FF"/>
              </a:solidFill>
              <a:latin typeface="Arial" charset="0"/>
            </a:endParaRPr>
          </a:p>
        </p:txBody>
      </p:sp>
      <p:sp>
        <p:nvSpPr>
          <p:cNvPr id="4" name="Obdélník 3"/>
          <p:cNvSpPr/>
          <p:nvPr/>
        </p:nvSpPr>
        <p:spPr bwMode="auto">
          <a:xfrm>
            <a:off x="383469" y="5589240"/>
            <a:ext cx="8437003" cy="504056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  <a:headEnd type="none" w="med" len="med"/>
            <a:tailEnd type="none" w="med" len="med"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>
              <a:spcBef>
                <a:spcPts val="600"/>
              </a:spcBef>
            </a:pPr>
            <a:r>
              <a:rPr lang="cs-CZ" sz="1200" b="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Požadavky na záznamy o pracovnících jsou téměř totožné, </a:t>
            </a:r>
            <a:r>
              <a:rPr lang="cs-CZ" sz="1200" b="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v </a:t>
            </a:r>
            <a:r>
              <a:rPr lang="cs-CZ" sz="1200" b="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nové normě </a:t>
            </a:r>
            <a:r>
              <a:rPr lang="cs-CZ" sz="1200" b="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je upřesnění týkající se</a:t>
            </a:r>
            <a:r>
              <a:rPr lang="cs-CZ" sz="12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záznamů o </a:t>
            </a:r>
            <a:r>
              <a:rPr lang="cs-CZ" sz="1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posuzování odborné způsobilosti </a:t>
            </a:r>
            <a:r>
              <a:rPr lang="cs-CZ" sz="1200" b="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pracovníka a</a:t>
            </a:r>
            <a:r>
              <a:rPr lang="cs-CZ" sz="12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cs-CZ" sz="1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rozsahu pravomocí</a:t>
            </a:r>
            <a:r>
              <a:rPr lang="cs-CZ" sz="12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cs-CZ" sz="1200" b="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které mu COV svěřil. </a:t>
            </a:r>
          </a:p>
        </p:txBody>
      </p:sp>
    </p:spTree>
    <p:extLst>
      <p:ext uri="{BB962C8B-B14F-4D97-AF65-F5344CB8AC3E}">
        <p14:creationId xmlns:p14="http://schemas.microsoft.com/office/powerpoint/2010/main" val="457460518"/>
      </p:ext>
    </p:extLst>
  </p:cSld>
  <p:clrMapOvr>
    <a:masterClrMapping/>
  </p:clrMapOvr>
  <p:transition spd="slow">
    <p:zoom dir="in"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6987480" y="6453336"/>
            <a:ext cx="1905000" cy="252264"/>
          </a:xfrm>
          <a:noFill/>
        </p:spPr>
        <p:txBody>
          <a:bodyPr/>
          <a:lstStyle/>
          <a:p>
            <a:fld id="{F7BB68C9-A070-4C5C-8B09-CEE91A3FDE2F}" type="slidenum">
              <a:rPr lang="cs-CZ" smtClean="0">
                <a:cs typeface="Arial" charset="0"/>
              </a:rPr>
              <a:pPr/>
              <a:t>23</a:t>
            </a:fld>
            <a:endParaRPr lang="cs-CZ" dirty="0" smtClean="0">
              <a:cs typeface="Arial" charset="0"/>
            </a:endParaRPr>
          </a:p>
        </p:txBody>
      </p:sp>
      <p:sp>
        <p:nvSpPr>
          <p:cNvPr id="7782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22610" y="188566"/>
            <a:ext cx="5041478" cy="792162"/>
          </a:xfrm>
        </p:spPr>
        <p:txBody>
          <a:bodyPr/>
          <a:lstStyle/>
          <a:p>
            <a:pPr algn="l" eaLnBrk="1" hangingPunct="1">
              <a:defRPr/>
            </a:pPr>
            <a:r>
              <a:rPr lang="cs-CZ" sz="24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</a:rPr>
              <a:t>Srovnání vybraných částí norem </a:t>
            </a:r>
            <a:br>
              <a:rPr lang="cs-CZ" sz="24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</a:rPr>
            </a:br>
            <a:r>
              <a:rPr lang="cs-CZ" sz="24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</a:rPr>
              <a:t>EN 45011 a ISO/IEC 17065 (17)</a:t>
            </a:r>
            <a:endParaRPr lang="cs-CZ" sz="2400" b="1" dirty="0">
              <a:solidFill>
                <a:srgbClr val="7030A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77833" name="Rectangle 9"/>
          <p:cNvSpPr>
            <a:spLocks noGrp="1" noChangeArrowheads="1"/>
          </p:cNvSpPr>
          <p:nvPr>
            <p:ph type="subTitle" idx="1"/>
          </p:nvPr>
        </p:nvSpPr>
        <p:spPr>
          <a:xfrm>
            <a:off x="4860925" y="1772816"/>
            <a:ext cx="3959225" cy="3816424"/>
          </a:xfrm>
          <a:solidFill>
            <a:schemeClr val="bg1"/>
          </a:solidFill>
          <a:ln w="12700">
            <a:solidFill>
              <a:srgbClr val="008000"/>
            </a:solidFill>
          </a:ln>
          <a:effectLst/>
        </p:spPr>
        <p:txBody>
          <a:bodyPr/>
          <a:lstStyle/>
          <a:p>
            <a:pPr algn="l" eaLnBrk="1" hangingPunct="1">
              <a:lnSpc>
                <a:spcPct val="90000"/>
              </a:lnSpc>
              <a:spcBef>
                <a:spcPts val="600"/>
              </a:spcBef>
              <a:defRPr/>
            </a:pPr>
            <a:r>
              <a:rPr lang="cs-CZ" sz="1200" b="1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čl. 7.10.1:  Změny ovlivňující certifikaci</a:t>
            </a:r>
            <a:endParaRPr lang="cs-CZ" sz="1200" dirty="0" smtClean="0">
              <a:solidFill>
                <a:srgbClr val="008000"/>
              </a:solidFill>
              <a:latin typeface="Arial" pitchFamily="34" charset="0"/>
              <a:cs typeface="Arial" pitchFamily="34" charset="0"/>
            </a:endParaRPr>
          </a:p>
          <a:p>
            <a:pPr algn="l" eaLnBrk="1" hangingPunct="1">
              <a:lnSpc>
                <a:spcPct val="90000"/>
              </a:lnSpc>
              <a:spcBef>
                <a:spcPts val="600"/>
              </a:spcBef>
              <a:defRPr/>
            </a:pPr>
            <a:r>
              <a:rPr lang="cs-CZ" sz="1200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Jestliže se certifikačním schématem zavádějí nové nebo </a:t>
            </a:r>
            <a:r>
              <a:rPr lang="cs-CZ" sz="1200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revidované </a:t>
            </a:r>
            <a:r>
              <a:rPr lang="cs-CZ" sz="1200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požadavky, </a:t>
            </a:r>
            <a:r>
              <a:rPr lang="cs-CZ" sz="1200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musí </a:t>
            </a:r>
            <a:r>
              <a:rPr lang="cs-CZ" sz="1200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certifikační orgán zajistit sdělení těchto změn všem klientům. </a:t>
            </a:r>
            <a:endParaRPr lang="cs-CZ" sz="1200" dirty="0" smtClean="0">
              <a:solidFill>
                <a:srgbClr val="008000"/>
              </a:solidFill>
              <a:latin typeface="Arial" pitchFamily="34" charset="0"/>
              <a:cs typeface="Arial" pitchFamily="34" charset="0"/>
            </a:endParaRPr>
          </a:p>
          <a:p>
            <a:pPr algn="l" eaLnBrk="1" hangingPunct="1">
              <a:lnSpc>
                <a:spcPct val="90000"/>
              </a:lnSpc>
              <a:spcBef>
                <a:spcPts val="600"/>
              </a:spcBef>
              <a:defRPr/>
            </a:pPr>
            <a:r>
              <a:rPr lang="cs-CZ" sz="1200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Certifikační </a:t>
            </a:r>
            <a:r>
              <a:rPr lang="cs-CZ" sz="1200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orgán musí ověřit implementaci těchto změn jeho klienty a musí přijmout opatření </a:t>
            </a:r>
            <a:r>
              <a:rPr lang="cs-CZ" sz="1200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požadované </a:t>
            </a:r>
            <a:r>
              <a:rPr lang="cs-CZ" sz="1200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daným schématem.</a:t>
            </a:r>
          </a:p>
          <a:p>
            <a:pPr algn="l" eaLnBrk="1" hangingPunct="1">
              <a:lnSpc>
                <a:spcPct val="90000"/>
              </a:lnSpc>
              <a:spcBef>
                <a:spcPts val="600"/>
              </a:spcBef>
              <a:defRPr/>
            </a:pPr>
            <a:r>
              <a:rPr lang="cs-CZ" sz="1200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Aby se zajistilo implementování těchto požadavků, mohou být </a:t>
            </a:r>
            <a:r>
              <a:rPr lang="cs-CZ" sz="1200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nezbytná </a:t>
            </a:r>
            <a:r>
              <a:rPr lang="cs-CZ" sz="1200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smluvní ujednání s klienty. </a:t>
            </a:r>
            <a:r>
              <a:rPr lang="cs-CZ" sz="1200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Vzory </a:t>
            </a:r>
            <a:r>
              <a:rPr lang="cs-CZ" sz="1200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licenční dohody pro </a:t>
            </a:r>
            <a:r>
              <a:rPr lang="cs-CZ" sz="1200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používání </a:t>
            </a:r>
            <a:r>
              <a:rPr lang="cs-CZ" sz="1200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certifikace, včetně hledisek vztahujících se k ohlašování změn, jsou v aplikovatelné míře uvedeny v ISO/IEC Pokynu 28:2004, příloha E.</a:t>
            </a:r>
          </a:p>
          <a:p>
            <a:pPr algn="l" eaLnBrk="1" hangingPunct="1">
              <a:lnSpc>
                <a:spcPct val="90000"/>
              </a:lnSpc>
              <a:spcBef>
                <a:spcPts val="600"/>
              </a:spcBef>
              <a:defRPr/>
            </a:pPr>
            <a:r>
              <a:rPr lang="cs-CZ" sz="1200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COV musí zvážit i jiné změny ovlivňující certifikaci, včetně změn iniciovaných klientem, a musí rozhodnout o vhodném </a:t>
            </a:r>
            <a:r>
              <a:rPr lang="cs-CZ" sz="1200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opatření, např.:</a:t>
            </a:r>
          </a:p>
          <a:p>
            <a:pPr algn="l" eaLnBrk="1" hangingPunct="1">
              <a:lnSpc>
                <a:spcPct val="90000"/>
              </a:lnSpc>
              <a:spcBef>
                <a:spcPts val="600"/>
              </a:spcBef>
              <a:defRPr/>
            </a:pPr>
            <a:r>
              <a:rPr lang="cs-CZ" sz="1200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hodnocení, přezkoumání, rozhodnutí, vydání revidované formální dokumentace o certifikaci (omezení/rozšíření certifikátu), vydání </a:t>
            </a:r>
            <a:r>
              <a:rPr lang="cs-CZ" sz="1200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revidované </a:t>
            </a:r>
            <a:r>
              <a:rPr lang="cs-CZ" sz="1200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formální dokumentace o dozoru</a:t>
            </a:r>
          </a:p>
          <a:p>
            <a:pPr algn="l" eaLnBrk="1" hangingPunct="1">
              <a:lnSpc>
                <a:spcPct val="90000"/>
              </a:lnSpc>
              <a:spcBef>
                <a:spcPts val="600"/>
              </a:spcBef>
              <a:defRPr/>
            </a:pPr>
            <a:endParaRPr lang="cs-CZ" sz="1200" dirty="0" smtClean="0">
              <a:solidFill>
                <a:srgbClr val="008000"/>
              </a:solidFill>
              <a:latin typeface="Arial" pitchFamily="34" charset="0"/>
              <a:cs typeface="Arial" pitchFamily="34" charset="0"/>
            </a:endParaRPr>
          </a:p>
          <a:p>
            <a:pPr algn="l" eaLnBrk="1" hangingPunct="1">
              <a:lnSpc>
                <a:spcPct val="90000"/>
              </a:lnSpc>
              <a:spcBef>
                <a:spcPts val="600"/>
              </a:spcBef>
              <a:defRPr/>
            </a:pPr>
            <a:r>
              <a:rPr lang="cs-CZ" sz="1200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 </a:t>
            </a:r>
            <a:endParaRPr lang="cs-CZ" sz="1200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Rectangle 9"/>
          <p:cNvSpPr txBox="1">
            <a:spLocks noChangeArrowheads="1"/>
          </p:cNvSpPr>
          <p:nvPr/>
        </p:nvSpPr>
        <p:spPr bwMode="auto">
          <a:xfrm>
            <a:off x="395288" y="1772816"/>
            <a:ext cx="3960812" cy="3816424"/>
          </a:xfrm>
          <a:prstGeom prst="rect">
            <a:avLst/>
          </a:prstGeom>
          <a:solidFill>
            <a:schemeClr val="bg1"/>
          </a:solidFill>
          <a:ln w="12700">
            <a:solidFill>
              <a:srgbClr val="0000FF"/>
            </a:solidFill>
            <a:miter lim="800000"/>
            <a:headEnd/>
            <a:tailEnd/>
          </a:ln>
          <a:effectLst/>
        </p:spPr>
        <p:txBody>
          <a:bodyPr/>
          <a:lstStyle/>
          <a:p>
            <a:pPr>
              <a:lnSpc>
                <a:spcPct val="90000"/>
              </a:lnSpc>
              <a:spcBef>
                <a:spcPts val="600"/>
              </a:spcBef>
            </a:pPr>
            <a:r>
              <a:rPr lang="cs-CZ" sz="1200" dirty="0" smtClean="0">
                <a:solidFill>
                  <a:srgbClr val="0000FF"/>
                </a:solidFill>
                <a:latin typeface="Arial" charset="0"/>
              </a:rPr>
              <a:t>čl. 6:  Změny požadavků na certifikaci</a:t>
            </a:r>
          </a:p>
          <a:p>
            <a:pPr>
              <a:lnSpc>
                <a:spcPct val="90000"/>
              </a:lnSpc>
              <a:spcBef>
                <a:spcPts val="600"/>
              </a:spcBef>
            </a:pPr>
            <a:r>
              <a:rPr lang="cs-CZ" sz="1200" b="0" dirty="0">
                <a:solidFill>
                  <a:srgbClr val="0000FF"/>
                </a:solidFill>
                <a:latin typeface="Arial" charset="0"/>
              </a:rPr>
              <a:t>COV musí řádně oznámit všechny změny, které hodlá provést ve svých požadavcích na certifikaci. </a:t>
            </a:r>
            <a:endParaRPr lang="cs-CZ" sz="1200" b="0" dirty="0" smtClean="0">
              <a:solidFill>
                <a:srgbClr val="0000FF"/>
              </a:solidFill>
              <a:latin typeface="Arial" charset="0"/>
            </a:endParaRPr>
          </a:p>
          <a:p>
            <a:pPr>
              <a:lnSpc>
                <a:spcPct val="90000"/>
              </a:lnSpc>
              <a:spcBef>
                <a:spcPts val="600"/>
              </a:spcBef>
            </a:pPr>
            <a:r>
              <a:rPr lang="cs-CZ" sz="1200" b="0" dirty="0" smtClean="0">
                <a:solidFill>
                  <a:srgbClr val="0000FF"/>
                </a:solidFill>
                <a:latin typeface="Arial" charset="0"/>
              </a:rPr>
              <a:t>Před </a:t>
            </a:r>
            <a:r>
              <a:rPr lang="cs-CZ" sz="1200" b="0" dirty="0">
                <a:solidFill>
                  <a:srgbClr val="0000FF"/>
                </a:solidFill>
                <a:latin typeface="Arial" charset="0"/>
              </a:rPr>
              <a:t>rozhodnutím o přesné formě a datu účinnosti těchto změn musí vzít v úvahu názory vyjádřené zainteresovanými stranami. </a:t>
            </a:r>
            <a:endParaRPr lang="cs-CZ" sz="1200" b="0" dirty="0" smtClean="0">
              <a:solidFill>
                <a:srgbClr val="0000FF"/>
              </a:solidFill>
              <a:latin typeface="Arial" charset="0"/>
            </a:endParaRPr>
          </a:p>
          <a:p>
            <a:pPr>
              <a:lnSpc>
                <a:spcPct val="90000"/>
              </a:lnSpc>
              <a:spcBef>
                <a:spcPts val="600"/>
              </a:spcBef>
            </a:pPr>
            <a:r>
              <a:rPr lang="cs-CZ" sz="1200" b="0" dirty="0" smtClean="0">
                <a:solidFill>
                  <a:srgbClr val="0000FF"/>
                </a:solidFill>
                <a:latin typeface="Arial" charset="0"/>
              </a:rPr>
              <a:t>Po </a:t>
            </a:r>
            <a:r>
              <a:rPr lang="cs-CZ" sz="1200" b="0" dirty="0">
                <a:solidFill>
                  <a:srgbClr val="0000FF"/>
                </a:solidFill>
                <a:latin typeface="Arial" charset="0"/>
              </a:rPr>
              <a:t>přijetí rozhodnutí o změněných požadavcích a o jejich publikování musí ověřit, zda každý dodavatel provádí všechny nezbytné úpravy svých postupů v rámci lhůty, která je podle názoru certifikačního orgánu přiměřená.</a:t>
            </a:r>
          </a:p>
        </p:txBody>
      </p:sp>
      <p:pic>
        <p:nvPicPr>
          <p:cNvPr id="7" name="Picture 25" descr="scov 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740352" y="44624"/>
            <a:ext cx="1091939" cy="836712"/>
          </a:xfrm>
          <a:prstGeom prst="rect">
            <a:avLst/>
          </a:prstGeom>
          <a:noFill/>
        </p:spPr>
      </p:pic>
      <p:sp>
        <p:nvSpPr>
          <p:cNvPr id="8" name="Rectangle 9"/>
          <p:cNvSpPr txBox="1">
            <a:spLocks noChangeArrowheads="1"/>
          </p:cNvSpPr>
          <p:nvPr/>
        </p:nvSpPr>
        <p:spPr bwMode="auto">
          <a:xfrm>
            <a:off x="4861173" y="1268760"/>
            <a:ext cx="3959225" cy="360040"/>
          </a:xfrm>
          <a:prstGeom prst="rect">
            <a:avLst/>
          </a:prstGeom>
          <a:solidFill>
            <a:schemeClr val="accent5"/>
          </a:solidFill>
          <a:ln w="19050">
            <a:noFill/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800">
                <a:solidFill>
                  <a:schemeClr val="tx1"/>
                </a:solidFill>
                <a:latin typeface="+mn-lt"/>
              </a:defRPr>
            </a:lvl2pPr>
            <a:lvl3pPr marL="9144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400">
                <a:solidFill>
                  <a:schemeClr val="tx1"/>
                </a:solidFill>
                <a:latin typeface="+mn-lt"/>
              </a:defRPr>
            </a:lvl3pPr>
            <a:lvl4pPr marL="13716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4pPr>
            <a:lvl5pPr marL="18288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5pPr>
            <a:lvl6pPr marL="228600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6pPr>
            <a:lvl7pPr marL="274320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7pPr>
            <a:lvl8pPr marL="320040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8pPr>
            <a:lvl9pPr marL="365760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algn="l" eaLnBrk="1" hangingPunct="1">
              <a:spcBef>
                <a:spcPts val="1200"/>
              </a:spcBef>
              <a:defRPr/>
            </a:pPr>
            <a:r>
              <a:rPr lang="cs-CZ" sz="18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cs-CZ" sz="1800" b="1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ČSN EN ISO/IEC 17065:2013</a:t>
            </a:r>
          </a:p>
        </p:txBody>
      </p:sp>
      <p:sp>
        <p:nvSpPr>
          <p:cNvPr id="9" name="Rectangle 9"/>
          <p:cNvSpPr txBox="1">
            <a:spLocks noChangeArrowheads="1"/>
          </p:cNvSpPr>
          <p:nvPr/>
        </p:nvSpPr>
        <p:spPr bwMode="auto">
          <a:xfrm>
            <a:off x="395536" y="1268760"/>
            <a:ext cx="3960812" cy="36004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9050">
            <a:noFill/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txBody>
          <a:bodyPr/>
          <a:lstStyle/>
          <a:p>
            <a:pPr>
              <a:spcBef>
                <a:spcPct val="20000"/>
              </a:spcBef>
            </a:pPr>
            <a:r>
              <a:rPr lang="cs-CZ" sz="1800" dirty="0" smtClean="0">
                <a:solidFill>
                  <a:srgbClr val="0000FF"/>
                </a:solidFill>
                <a:latin typeface="Arial" charset="0"/>
              </a:rPr>
              <a:t>ČSN EN 45011:1998 </a:t>
            </a:r>
            <a:endParaRPr lang="cs-CZ" sz="1800" dirty="0">
              <a:solidFill>
                <a:srgbClr val="0000FF"/>
              </a:solidFill>
              <a:latin typeface="Arial" charset="0"/>
            </a:endParaRPr>
          </a:p>
        </p:txBody>
      </p:sp>
      <p:sp>
        <p:nvSpPr>
          <p:cNvPr id="4" name="Obdélník 3"/>
          <p:cNvSpPr/>
          <p:nvPr/>
        </p:nvSpPr>
        <p:spPr bwMode="auto">
          <a:xfrm>
            <a:off x="383469" y="5877272"/>
            <a:ext cx="8437003" cy="576064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  <a:headEnd type="none" w="med" len="med"/>
            <a:tailEnd type="none" w="med" len="med"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228600" indent="-228600">
              <a:spcBef>
                <a:spcPts val="600"/>
              </a:spcBef>
              <a:buFont typeface="+mj-lt"/>
              <a:buAutoNum type="arabicPeriod"/>
            </a:pPr>
            <a:r>
              <a:rPr lang="cs-CZ" sz="12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V ISO 17065 jsou stanoveny podrobnější popisy jednotlivých kroků, k zásadním změnám nedošlo.</a:t>
            </a:r>
          </a:p>
          <a:p>
            <a:pPr marL="228600" indent="-228600">
              <a:spcBef>
                <a:spcPts val="600"/>
              </a:spcBef>
              <a:buFont typeface="+mj-lt"/>
              <a:buAutoNum type="arabicPeriod"/>
            </a:pPr>
            <a:r>
              <a:rPr lang="cs-CZ" sz="12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Je zdůrazněna nutnost stanovit možnost změn a povinnosti klienta v těchto případech v certifikační smlouvě. </a:t>
            </a:r>
            <a:endParaRPr lang="cs-CZ" sz="1200" b="0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18124537"/>
      </p:ext>
    </p:extLst>
  </p:cSld>
  <p:clrMapOvr>
    <a:masterClrMapping/>
  </p:clrMapOvr>
  <p:transition spd="slow">
    <p:zoom dir="in"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6987480" y="6453336"/>
            <a:ext cx="1905000" cy="252264"/>
          </a:xfrm>
          <a:noFill/>
        </p:spPr>
        <p:txBody>
          <a:bodyPr/>
          <a:lstStyle/>
          <a:p>
            <a:fld id="{F7BB68C9-A070-4C5C-8B09-CEE91A3FDE2F}" type="slidenum">
              <a:rPr lang="cs-CZ" smtClean="0">
                <a:cs typeface="Arial" charset="0"/>
              </a:rPr>
              <a:pPr/>
              <a:t>24</a:t>
            </a:fld>
            <a:endParaRPr lang="cs-CZ" dirty="0" smtClean="0">
              <a:cs typeface="Arial" charset="0"/>
            </a:endParaRPr>
          </a:p>
        </p:txBody>
      </p:sp>
      <p:sp>
        <p:nvSpPr>
          <p:cNvPr id="7782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22610" y="188566"/>
            <a:ext cx="5041478" cy="792162"/>
          </a:xfrm>
        </p:spPr>
        <p:txBody>
          <a:bodyPr/>
          <a:lstStyle/>
          <a:p>
            <a:pPr algn="l" eaLnBrk="1" hangingPunct="1">
              <a:defRPr/>
            </a:pPr>
            <a:r>
              <a:rPr lang="cs-CZ" sz="24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</a:rPr>
              <a:t>Srovnání vybraných částí norem </a:t>
            </a:r>
            <a:br>
              <a:rPr lang="cs-CZ" sz="24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</a:rPr>
            </a:br>
            <a:r>
              <a:rPr lang="cs-CZ" sz="24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</a:rPr>
              <a:t>EN 45011 a ISO/IEC 17065 (18)</a:t>
            </a:r>
            <a:endParaRPr lang="cs-CZ" sz="2400" b="1" dirty="0">
              <a:solidFill>
                <a:srgbClr val="7030A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77833" name="Rectangle 9"/>
          <p:cNvSpPr>
            <a:spLocks noGrp="1" noChangeArrowheads="1"/>
          </p:cNvSpPr>
          <p:nvPr>
            <p:ph type="subTitle" idx="1"/>
          </p:nvPr>
        </p:nvSpPr>
        <p:spPr>
          <a:xfrm>
            <a:off x="4860925" y="1988840"/>
            <a:ext cx="3959225" cy="3672408"/>
          </a:xfrm>
          <a:solidFill>
            <a:schemeClr val="bg1"/>
          </a:solidFill>
          <a:ln w="12700">
            <a:solidFill>
              <a:srgbClr val="008000"/>
            </a:solidFill>
          </a:ln>
          <a:effectLst/>
        </p:spPr>
        <p:txBody>
          <a:bodyPr/>
          <a:lstStyle/>
          <a:p>
            <a:pPr algn="l" eaLnBrk="1" hangingPunct="1">
              <a:lnSpc>
                <a:spcPct val="90000"/>
              </a:lnSpc>
              <a:spcBef>
                <a:spcPts val="600"/>
              </a:spcBef>
              <a:defRPr/>
            </a:pPr>
            <a:r>
              <a:rPr lang="cs-CZ" sz="1200" b="1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čl. </a:t>
            </a:r>
            <a:r>
              <a:rPr lang="cs-CZ" sz="1200" b="1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7.13:  Stížnosti a odvolání</a:t>
            </a:r>
            <a:endParaRPr lang="cs-CZ" sz="1200" dirty="0" smtClean="0">
              <a:solidFill>
                <a:srgbClr val="008000"/>
              </a:solidFill>
              <a:latin typeface="Arial" pitchFamily="34" charset="0"/>
              <a:cs typeface="Arial" pitchFamily="34" charset="0"/>
            </a:endParaRPr>
          </a:p>
          <a:p>
            <a:pPr algn="l" eaLnBrk="1" hangingPunct="1">
              <a:lnSpc>
                <a:spcPct val="90000"/>
              </a:lnSpc>
              <a:spcBef>
                <a:spcPts val="600"/>
              </a:spcBef>
              <a:defRPr/>
            </a:pPr>
            <a:r>
              <a:rPr lang="cs-CZ" sz="1200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COV musí </a:t>
            </a:r>
            <a:r>
              <a:rPr lang="cs-CZ" sz="1200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mít dokumentovaný proces pro přijímání odvolání a stížností, jejich hodnocení a pro provádění rozhodnutí. </a:t>
            </a:r>
            <a:r>
              <a:rPr lang="cs-CZ" sz="1200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COV musí </a:t>
            </a:r>
            <a:r>
              <a:rPr lang="cs-CZ" sz="1200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zaznamenávat a sledovat stížnosti a </a:t>
            </a:r>
            <a:r>
              <a:rPr lang="cs-CZ" sz="1200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odvolání</a:t>
            </a:r>
            <a:r>
              <a:rPr lang="cs-CZ" sz="1200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, stejně jako přijatá opatření pro jejich vyřešení.</a:t>
            </a:r>
          </a:p>
          <a:p>
            <a:pPr algn="l" eaLnBrk="1" hangingPunct="1">
              <a:lnSpc>
                <a:spcPct val="90000"/>
              </a:lnSpc>
              <a:spcBef>
                <a:spcPts val="600"/>
              </a:spcBef>
              <a:defRPr/>
            </a:pPr>
            <a:r>
              <a:rPr lang="cs-CZ" sz="1200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Po přijetí stížnosti nebo odvolání musí </a:t>
            </a:r>
            <a:r>
              <a:rPr lang="cs-CZ" sz="1200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COV potvrdit</a:t>
            </a:r>
            <a:r>
              <a:rPr lang="cs-CZ" sz="1200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, zda se stížnost nebo odvolání týká certifikačních činností, za něž je odpovědný, a je-li tomu tak, musí se stížností nebo odvoláním </a:t>
            </a:r>
            <a:r>
              <a:rPr lang="cs-CZ" sz="1200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zabývat</a:t>
            </a:r>
            <a:r>
              <a:rPr lang="cs-CZ" sz="1200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pPr algn="l" eaLnBrk="1" hangingPunct="1">
              <a:lnSpc>
                <a:spcPct val="90000"/>
              </a:lnSpc>
              <a:spcBef>
                <a:spcPts val="600"/>
              </a:spcBef>
              <a:defRPr/>
            </a:pPr>
            <a:r>
              <a:rPr lang="cs-CZ" sz="1200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COV musí </a:t>
            </a:r>
            <a:r>
              <a:rPr lang="cs-CZ" sz="1200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potvrdit přijetí formální stížnosti </a:t>
            </a:r>
            <a:r>
              <a:rPr lang="cs-CZ" sz="1200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či </a:t>
            </a:r>
            <a:r>
              <a:rPr lang="cs-CZ" sz="1200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odvolání.</a:t>
            </a:r>
          </a:p>
          <a:p>
            <a:pPr algn="l" eaLnBrk="1" hangingPunct="1">
              <a:lnSpc>
                <a:spcPct val="90000"/>
              </a:lnSpc>
              <a:spcBef>
                <a:spcPts val="600"/>
              </a:spcBef>
              <a:defRPr/>
            </a:pPr>
            <a:r>
              <a:rPr lang="cs-CZ" sz="1200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COV je </a:t>
            </a:r>
            <a:r>
              <a:rPr lang="cs-CZ" sz="1200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odpovědný za ověřování </a:t>
            </a:r>
            <a:r>
              <a:rPr lang="cs-CZ" sz="1200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a shromažďování všech </a:t>
            </a:r>
            <a:r>
              <a:rPr lang="cs-CZ" sz="1200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nezbytných </a:t>
            </a:r>
            <a:r>
              <a:rPr lang="cs-CZ" sz="1200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informací, </a:t>
            </a:r>
            <a:r>
              <a:rPr lang="cs-CZ" sz="1200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aby mohl postoupit stížnost nebo odvolání k rozhodnutí.</a:t>
            </a:r>
          </a:p>
          <a:p>
            <a:pPr algn="l" eaLnBrk="1" hangingPunct="1">
              <a:lnSpc>
                <a:spcPct val="90000"/>
              </a:lnSpc>
              <a:spcBef>
                <a:spcPts val="600"/>
              </a:spcBef>
              <a:defRPr/>
            </a:pPr>
            <a:r>
              <a:rPr lang="cs-CZ" sz="1200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Rozhodnutí o řešení odvolání nebo stížnosti musí být provedeno nebo přezkoumáno a schváleno osobou, která není zapojena v </a:t>
            </a:r>
            <a:r>
              <a:rPr lang="cs-CZ" sz="1200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certifikačních </a:t>
            </a:r>
            <a:r>
              <a:rPr lang="cs-CZ" sz="1200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činnostech souvisejících se stížností nebo s odvoláním</a:t>
            </a:r>
            <a:r>
              <a:rPr lang="cs-CZ" sz="1200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pPr algn="l" eaLnBrk="1" hangingPunct="1">
              <a:lnSpc>
                <a:spcPct val="90000"/>
              </a:lnSpc>
              <a:spcBef>
                <a:spcPts val="600"/>
              </a:spcBef>
              <a:defRPr/>
            </a:pPr>
            <a:endParaRPr lang="cs-CZ" sz="1200" dirty="0" smtClean="0">
              <a:solidFill>
                <a:srgbClr val="008000"/>
              </a:solidFill>
              <a:latin typeface="Arial" pitchFamily="34" charset="0"/>
              <a:cs typeface="Arial" pitchFamily="34" charset="0"/>
            </a:endParaRPr>
          </a:p>
          <a:p>
            <a:pPr algn="l" eaLnBrk="1" hangingPunct="1">
              <a:lnSpc>
                <a:spcPct val="90000"/>
              </a:lnSpc>
              <a:spcBef>
                <a:spcPts val="600"/>
              </a:spcBef>
              <a:defRPr/>
            </a:pPr>
            <a:r>
              <a:rPr lang="cs-CZ" sz="1200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 </a:t>
            </a:r>
            <a:endParaRPr lang="cs-CZ" sz="1200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Rectangle 9"/>
          <p:cNvSpPr txBox="1">
            <a:spLocks noChangeArrowheads="1"/>
          </p:cNvSpPr>
          <p:nvPr/>
        </p:nvSpPr>
        <p:spPr bwMode="auto">
          <a:xfrm>
            <a:off x="395288" y="1988840"/>
            <a:ext cx="3960812" cy="3672408"/>
          </a:xfrm>
          <a:prstGeom prst="rect">
            <a:avLst/>
          </a:prstGeom>
          <a:solidFill>
            <a:schemeClr val="bg1"/>
          </a:solidFill>
          <a:ln w="12700">
            <a:solidFill>
              <a:srgbClr val="0000FF"/>
            </a:solidFill>
            <a:miter lim="800000"/>
            <a:headEnd/>
            <a:tailEnd/>
          </a:ln>
          <a:effectLst/>
        </p:spPr>
        <p:txBody>
          <a:bodyPr/>
          <a:lstStyle/>
          <a:p>
            <a:pPr>
              <a:lnSpc>
                <a:spcPct val="90000"/>
              </a:lnSpc>
              <a:spcBef>
                <a:spcPts val="600"/>
              </a:spcBef>
            </a:pPr>
            <a:r>
              <a:rPr lang="cs-CZ" sz="1200" dirty="0" smtClean="0">
                <a:solidFill>
                  <a:srgbClr val="0000FF"/>
                </a:solidFill>
                <a:latin typeface="Arial" charset="0"/>
              </a:rPr>
              <a:t>čl. 7:  </a:t>
            </a:r>
            <a:r>
              <a:rPr lang="cs-CZ" sz="1200" dirty="0">
                <a:solidFill>
                  <a:srgbClr val="0000FF"/>
                </a:solidFill>
                <a:latin typeface="Arial" charset="0"/>
              </a:rPr>
              <a:t>Odvolání, stížnosti a spory</a:t>
            </a:r>
          </a:p>
          <a:p>
            <a:pPr>
              <a:lnSpc>
                <a:spcPct val="90000"/>
              </a:lnSpc>
              <a:spcBef>
                <a:spcPts val="600"/>
              </a:spcBef>
            </a:pPr>
            <a:r>
              <a:rPr lang="cs-CZ" sz="1200" b="0" dirty="0">
                <a:solidFill>
                  <a:srgbClr val="0000FF"/>
                </a:solidFill>
                <a:latin typeface="Arial" charset="0"/>
              </a:rPr>
              <a:t>Povinností COV je zabývat se odvoláními, stížnostmi a spory </a:t>
            </a:r>
            <a:r>
              <a:rPr lang="cs-CZ" sz="1200" b="0" dirty="0" smtClean="0">
                <a:solidFill>
                  <a:srgbClr val="0000FF"/>
                </a:solidFill>
                <a:latin typeface="Arial" charset="0"/>
              </a:rPr>
              <a:t>předloženými </a:t>
            </a:r>
            <a:r>
              <a:rPr lang="cs-CZ" sz="1200" b="0" dirty="0">
                <a:solidFill>
                  <a:srgbClr val="0000FF"/>
                </a:solidFill>
                <a:latin typeface="Arial" charset="0"/>
              </a:rPr>
              <a:t>certifikačnímu orgánu dodavateli nebo jinými stranami.</a:t>
            </a:r>
          </a:p>
          <a:p>
            <a:pPr>
              <a:lnSpc>
                <a:spcPct val="90000"/>
              </a:lnSpc>
              <a:spcBef>
                <a:spcPts val="600"/>
              </a:spcBef>
            </a:pPr>
            <a:r>
              <a:rPr lang="cs-CZ" sz="1200" b="0" dirty="0">
                <a:solidFill>
                  <a:srgbClr val="0000FF"/>
                </a:solidFill>
                <a:latin typeface="Arial" charset="0"/>
              </a:rPr>
              <a:t>COV musí:</a:t>
            </a:r>
          </a:p>
          <a:p>
            <a:pPr marL="228600" indent="-228600">
              <a:lnSpc>
                <a:spcPct val="90000"/>
              </a:lnSpc>
              <a:spcBef>
                <a:spcPts val="600"/>
              </a:spcBef>
              <a:buFont typeface="+mj-lt"/>
              <a:buAutoNum type="alphaLcParenR"/>
            </a:pPr>
            <a:r>
              <a:rPr lang="cs-CZ" sz="1200" b="0" dirty="0" smtClean="0">
                <a:solidFill>
                  <a:srgbClr val="0000FF"/>
                </a:solidFill>
                <a:latin typeface="Arial" charset="0"/>
              </a:rPr>
              <a:t>vést </a:t>
            </a:r>
            <a:r>
              <a:rPr lang="cs-CZ" sz="1200" b="0" dirty="0">
                <a:solidFill>
                  <a:srgbClr val="0000FF"/>
                </a:solidFill>
                <a:latin typeface="Arial" charset="0"/>
              </a:rPr>
              <a:t>záznamy o všech odvoláních, stížnostech, sporech a opravných prostředcích týkajících se </a:t>
            </a:r>
            <a:r>
              <a:rPr lang="cs-CZ" sz="1200" b="0" dirty="0" smtClean="0">
                <a:solidFill>
                  <a:srgbClr val="0000FF"/>
                </a:solidFill>
                <a:latin typeface="Arial" charset="0"/>
              </a:rPr>
              <a:t>certifikace</a:t>
            </a:r>
            <a:endParaRPr lang="cs-CZ" sz="1200" b="0" dirty="0">
              <a:solidFill>
                <a:srgbClr val="0000FF"/>
              </a:solidFill>
              <a:latin typeface="Arial" charset="0"/>
            </a:endParaRPr>
          </a:p>
          <a:p>
            <a:pPr marL="228600" indent="-228600">
              <a:lnSpc>
                <a:spcPct val="90000"/>
              </a:lnSpc>
              <a:spcBef>
                <a:spcPts val="600"/>
              </a:spcBef>
              <a:buFont typeface="+mj-lt"/>
              <a:buAutoNum type="alphaLcParenR"/>
            </a:pPr>
            <a:r>
              <a:rPr lang="cs-CZ" sz="1200" b="0" dirty="0" smtClean="0">
                <a:solidFill>
                  <a:srgbClr val="0000FF"/>
                </a:solidFill>
                <a:latin typeface="Arial" charset="0"/>
              </a:rPr>
              <a:t>přijímat </a:t>
            </a:r>
            <a:r>
              <a:rPr lang="cs-CZ" sz="1200" b="0" dirty="0">
                <a:solidFill>
                  <a:srgbClr val="0000FF"/>
                </a:solidFill>
                <a:latin typeface="Arial" charset="0"/>
              </a:rPr>
              <a:t>vhodná následná </a:t>
            </a:r>
            <a:r>
              <a:rPr lang="cs-CZ" sz="1200" b="0" dirty="0" smtClean="0">
                <a:solidFill>
                  <a:srgbClr val="0000FF"/>
                </a:solidFill>
                <a:latin typeface="Arial" charset="0"/>
              </a:rPr>
              <a:t>opatření</a:t>
            </a:r>
            <a:endParaRPr lang="cs-CZ" sz="1200" b="0" dirty="0">
              <a:solidFill>
                <a:srgbClr val="0000FF"/>
              </a:solidFill>
              <a:latin typeface="Arial" charset="0"/>
            </a:endParaRPr>
          </a:p>
          <a:p>
            <a:pPr marL="228600" indent="-228600">
              <a:lnSpc>
                <a:spcPct val="90000"/>
              </a:lnSpc>
              <a:spcBef>
                <a:spcPts val="600"/>
              </a:spcBef>
              <a:buFont typeface="+mj-lt"/>
              <a:buAutoNum type="alphaLcParenR"/>
            </a:pPr>
            <a:r>
              <a:rPr lang="cs-CZ" sz="1200" b="0" dirty="0" smtClean="0">
                <a:solidFill>
                  <a:srgbClr val="0000FF"/>
                </a:solidFill>
                <a:latin typeface="Arial" charset="0"/>
              </a:rPr>
              <a:t>dokumentovat </a:t>
            </a:r>
            <a:r>
              <a:rPr lang="cs-CZ" sz="1200" b="0" dirty="0">
                <a:solidFill>
                  <a:srgbClr val="0000FF"/>
                </a:solidFill>
                <a:latin typeface="Arial" charset="0"/>
              </a:rPr>
              <a:t>přijaté opatření a jeho </a:t>
            </a:r>
            <a:r>
              <a:rPr lang="cs-CZ" sz="1200" b="0" dirty="0" smtClean="0">
                <a:solidFill>
                  <a:srgbClr val="0000FF"/>
                </a:solidFill>
                <a:latin typeface="Arial" charset="0"/>
              </a:rPr>
              <a:t>efektivnost</a:t>
            </a:r>
            <a:endParaRPr lang="cs-CZ" sz="1200" b="0" dirty="0">
              <a:solidFill>
                <a:srgbClr val="0000FF"/>
              </a:solidFill>
              <a:latin typeface="Arial" charset="0"/>
            </a:endParaRPr>
          </a:p>
          <a:p>
            <a:pPr>
              <a:lnSpc>
                <a:spcPct val="90000"/>
              </a:lnSpc>
              <a:spcBef>
                <a:spcPts val="600"/>
              </a:spcBef>
            </a:pPr>
            <a:endParaRPr lang="cs-CZ" sz="1200" b="0" dirty="0">
              <a:solidFill>
                <a:srgbClr val="0000FF"/>
              </a:solidFill>
              <a:latin typeface="Arial" charset="0"/>
            </a:endParaRPr>
          </a:p>
        </p:txBody>
      </p:sp>
      <p:pic>
        <p:nvPicPr>
          <p:cNvPr id="7" name="Picture 25" descr="scov 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740352" y="44624"/>
            <a:ext cx="1091939" cy="836712"/>
          </a:xfrm>
          <a:prstGeom prst="rect">
            <a:avLst/>
          </a:prstGeom>
          <a:noFill/>
        </p:spPr>
      </p:pic>
      <p:sp>
        <p:nvSpPr>
          <p:cNvPr id="8" name="Rectangle 9"/>
          <p:cNvSpPr txBox="1">
            <a:spLocks noChangeArrowheads="1"/>
          </p:cNvSpPr>
          <p:nvPr/>
        </p:nvSpPr>
        <p:spPr bwMode="auto">
          <a:xfrm>
            <a:off x="4861173" y="1340768"/>
            <a:ext cx="3959225" cy="360040"/>
          </a:xfrm>
          <a:prstGeom prst="rect">
            <a:avLst/>
          </a:prstGeom>
          <a:solidFill>
            <a:schemeClr val="accent5"/>
          </a:solidFill>
          <a:ln w="19050">
            <a:noFill/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800">
                <a:solidFill>
                  <a:schemeClr val="tx1"/>
                </a:solidFill>
                <a:latin typeface="+mn-lt"/>
              </a:defRPr>
            </a:lvl2pPr>
            <a:lvl3pPr marL="9144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400">
                <a:solidFill>
                  <a:schemeClr val="tx1"/>
                </a:solidFill>
                <a:latin typeface="+mn-lt"/>
              </a:defRPr>
            </a:lvl3pPr>
            <a:lvl4pPr marL="13716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4pPr>
            <a:lvl5pPr marL="18288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5pPr>
            <a:lvl6pPr marL="228600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6pPr>
            <a:lvl7pPr marL="274320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7pPr>
            <a:lvl8pPr marL="320040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8pPr>
            <a:lvl9pPr marL="365760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algn="l" eaLnBrk="1" hangingPunct="1">
              <a:spcBef>
                <a:spcPts val="1200"/>
              </a:spcBef>
              <a:defRPr/>
            </a:pPr>
            <a:r>
              <a:rPr lang="cs-CZ" sz="18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cs-CZ" sz="1800" b="1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ČSN EN ISO/IEC 17065:2013</a:t>
            </a:r>
          </a:p>
        </p:txBody>
      </p:sp>
      <p:sp>
        <p:nvSpPr>
          <p:cNvPr id="9" name="Rectangle 9"/>
          <p:cNvSpPr txBox="1">
            <a:spLocks noChangeArrowheads="1"/>
          </p:cNvSpPr>
          <p:nvPr/>
        </p:nvSpPr>
        <p:spPr bwMode="auto">
          <a:xfrm>
            <a:off x="395536" y="1340768"/>
            <a:ext cx="3960812" cy="36004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9050">
            <a:noFill/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txBody>
          <a:bodyPr/>
          <a:lstStyle/>
          <a:p>
            <a:pPr>
              <a:spcBef>
                <a:spcPct val="20000"/>
              </a:spcBef>
            </a:pPr>
            <a:r>
              <a:rPr lang="cs-CZ" sz="1800" dirty="0" smtClean="0">
                <a:solidFill>
                  <a:srgbClr val="0000FF"/>
                </a:solidFill>
                <a:latin typeface="Arial" charset="0"/>
              </a:rPr>
              <a:t>ČSN EN 45011:1998 </a:t>
            </a:r>
            <a:endParaRPr lang="cs-CZ" sz="1800" dirty="0">
              <a:solidFill>
                <a:srgbClr val="0000FF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11722052"/>
      </p:ext>
    </p:extLst>
  </p:cSld>
  <p:clrMapOvr>
    <a:masterClrMapping/>
  </p:clrMapOvr>
  <p:transition spd="slow">
    <p:zoom dir="in"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6987480" y="6453336"/>
            <a:ext cx="1905000" cy="252264"/>
          </a:xfrm>
          <a:noFill/>
        </p:spPr>
        <p:txBody>
          <a:bodyPr/>
          <a:lstStyle/>
          <a:p>
            <a:fld id="{F7BB68C9-A070-4C5C-8B09-CEE91A3FDE2F}" type="slidenum">
              <a:rPr lang="cs-CZ" smtClean="0">
                <a:cs typeface="Arial" charset="0"/>
              </a:rPr>
              <a:pPr/>
              <a:t>25</a:t>
            </a:fld>
            <a:endParaRPr lang="cs-CZ" dirty="0" smtClean="0">
              <a:cs typeface="Arial" charset="0"/>
            </a:endParaRPr>
          </a:p>
        </p:txBody>
      </p:sp>
      <p:sp>
        <p:nvSpPr>
          <p:cNvPr id="7782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22610" y="188566"/>
            <a:ext cx="5041478" cy="792162"/>
          </a:xfrm>
        </p:spPr>
        <p:txBody>
          <a:bodyPr/>
          <a:lstStyle/>
          <a:p>
            <a:pPr algn="l" eaLnBrk="1" hangingPunct="1">
              <a:defRPr/>
            </a:pPr>
            <a:r>
              <a:rPr lang="cs-CZ" sz="24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</a:rPr>
              <a:t>Srovnání vybraných částí norem </a:t>
            </a:r>
            <a:br>
              <a:rPr lang="cs-CZ" sz="24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</a:rPr>
            </a:br>
            <a:r>
              <a:rPr lang="cs-CZ" sz="24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</a:rPr>
              <a:t>EN 45011 a ISO/IEC 17065 (19)</a:t>
            </a:r>
            <a:endParaRPr lang="cs-CZ" sz="2400" b="1" dirty="0">
              <a:solidFill>
                <a:srgbClr val="7030A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77833" name="Rectangle 9"/>
          <p:cNvSpPr>
            <a:spLocks noGrp="1" noChangeArrowheads="1"/>
          </p:cNvSpPr>
          <p:nvPr>
            <p:ph type="subTitle" idx="1"/>
          </p:nvPr>
        </p:nvSpPr>
        <p:spPr>
          <a:xfrm>
            <a:off x="4860925" y="1988840"/>
            <a:ext cx="3959225" cy="2808312"/>
          </a:xfrm>
          <a:solidFill>
            <a:schemeClr val="bg1"/>
          </a:solidFill>
          <a:ln w="12700">
            <a:solidFill>
              <a:srgbClr val="008000"/>
            </a:solidFill>
          </a:ln>
          <a:effectLst/>
        </p:spPr>
        <p:txBody>
          <a:bodyPr/>
          <a:lstStyle/>
          <a:p>
            <a:pPr algn="l" eaLnBrk="1" hangingPunct="1">
              <a:lnSpc>
                <a:spcPct val="90000"/>
              </a:lnSpc>
              <a:spcBef>
                <a:spcPts val="600"/>
              </a:spcBef>
              <a:defRPr/>
            </a:pPr>
            <a:r>
              <a:rPr lang="cs-CZ" sz="1200" b="1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čl. </a:t>
            </a:r>
            <a:r>
              <a:rPr lang="cs-CZ" sz="1200" b="1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7.13:  Stížnosti a odvolání</a:t>
            </a:r>
            <a:endParaRPr lang="cs-CZ" sz="1200" dirty="0">
              <a:solidFill>
                <a:srgbClr val="008000"/>
              </a:solidFill>
              <a:latin typeface="Arial" pitchFamily="34" charset="0"/>
              <a:cs typeface="Arial" pitchFamily="34" charset="0"/>
            </a:endParaRPr>
          </a:p>
          <a:p>
            <a:pPr algn="l" eaLnBrk="1" hangingPunct="1">
              <a:lnSpc>
                <a:spcPct val="90000"/>
              </a:lnSpc>
              <a:spcBef>
                <a:spcPts val="600"/>
              </a:spcBef>
              <a:defRPr/>
            </a:pPr>
            <a:r>
              <a:rPr lang="cs-CZ" sz="1200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Pracovníci COV, kteří v posledních 2 </a:t>
            </a:r>
            <a:r>
              <a:rPr lang="cs-CZ" sz="1200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letech poskytovali </a:t>
            </a:r>
            <a:r>
              <a:rPr lang="cs-CZ" sz="1200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klientovi poradenství nebo byli klientem </a:t>
            </a:r>
            <a:r>
              <a:rPr lang="cs-CZ" sz="1200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zaměstnáni, </a:t>
            </a:r>
            <a:r>
              <a:rPr lang="cs-CZ" sz="1200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nesmějí být pověřeni přezkoumáním nebo schválením řešení stížnosti nebo odvolání pro tohoto klienta.</a:t>
            </a:r>
          </a:p>
          <a:p>
            <a:pPr algn="l" eaLnBrk="1" hangingPunct="1">
              <a:lnSpc>
                <a:spcPct val="90000"/>
              </a:lnSpc>
              <a:spcBef>
                <a:spcPts val="600"/>
              </a:spcBef>
              <a:defRPr/>
            </a:pPr>
            <a:r>
              <a:rPr lang="cs-CZ" sz="1200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Jakmile </a:t>
            </a:r>
            <a:r>
              <a:rPr lang="cs-CZ" sz="1200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je to možné, musí certifikační orgán předat stěžovateli </a:t>
            </a:r>
            <a:r>
              <a:rPr lang="cs-CZ" sz="1200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formální </a:t>
            </a:r>
            <a:r>
              <a:rPr lang="cs-CZ" sz="1200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oznámení o výsledku a ukončení procesu vyřizování </a:t>
            </a:r>
            <a:r>
              <a:rPr lang="cs-CZ" sz="1200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stížnosti</a:t>
            </a:r>
            <a:r>
              <a:rPr lang="cs-CZ" sz="1200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pPr algn="l" eaLnBrk="1" hangingPunct="1">
              <a:lnSpc>
                <a:spcPct val="90000"/>
              </a:lnSpc>
              <a:spcBef>
                <a:spcPts val="600"/>
              </a:spcBef>
              <a:defRPr/>
            </a:pPr>
            <a:r>
              <a:rPr lang="cs-CZ" sz="1200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Certifikační orgán musí předat odvolateli formální oznámení o </a:t>
            </a:r>
            <a:r>
              <a:rPr lang="cs-CZ" sz="1200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výsledku </a:t>
            </a:r>
            <a:r>
              <a:rPr lang="cs-CZ" sz="1200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a ukončení procesu vyřizování odvolání.</a:t>
            </a:r>
          </a:p>
          <a:p>
            <a:pPr algn="l" eaLnBrk="1" hangingPunct="1">
              <a:lnSpc>
                <a:spcPct val="90000"/>
              </a:lnSpc>
              <a:spcBef>
                <a:spcPts val="600"/>
              </a:spcBef>
              <a:defRPr/>
            </a:pPr>
            <a:r>
              <a:rPr lang="cs-CZ" sz="1200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Certifikační orgán musí přijmout jakékoli nutné následné opatření pro vyřešení stížnosti nebo odvolání.</a:t>
            </a:r>
            <a:endParaRPr lang="cs-CZ" sz="1200" dirty="0" smtClean="0">
              <a:solidFill>
                <a:srgbClr val="008000"/>
              </a:solidFill>
              <a:latin typeface="Arial" pitchFamily="34" charset="0"/>
              <a:cs typeface="Arial" pitchFamily="34" charset="0"/>
            </a:endParaRPr>
          </a:p>
          <a:p>
            <a:pPr algn="l" eaLnBrk="1" hangingPunct="1">
              <a:lnSpc>
                <a:spcPct val="90000"/>
              </a:lnSpc>
              <a:spcBef>
                <a:spcPts val="600"/>
              </a:spcBef>
              <a:defRPr/>
            </a:pPr>
            <a:endParaRPr lang="cs-CZ" sz="1200" dirty="0" smtClean="0">
              <a:solidFill>
                <a:srgbClr val="008000"/>
              </a:solidFill>
              <a:latin typeface="Arial" pitchFamily="34" charset="0"/>
              <a:cs typeface="Arial" pitchFamily="34" charset="0"/>
            </a:endParaRPr>
          </a:p>
          <a:p>
            <a:pPr algn="l" eaLnBrk="1" hangingPunct="1">
              <a:lnSpc>
                <a:spcPct val="90000"/>
              </a:lnSpc>
              <a:spcBef>
                <a:spcPts val="600"/>
              </a:spcBef>
              <a:defRPr/>
            </a:pPr>
            <a:r>
              <a:rPr lang="cs-CZ" sz="1200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 </a:t>
            </a:r>
            <a:endParaRPr lang="cs-CZ" sz="1200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Rectangle 9"/>
          <p:cNvSpPr txBox="1">
            <a:spLocks noChangeArrowheads="1"/>
          </p:cNvSpPr>
          <p:nvPr/>
        </p:nvSpPr>
        <p:spPr bwMode="auto">
          <a:xfrm>
            <a:off x="395288" y="1988840"/>
            <a:ext cx="3960812" cy="2808312"/>
          </a:xfrm>
          <a:prstGeom prst="rect">
            <a:avLst/>
          </a:prstGeom>
          <a:solidFill>
            <a:schemeClr val="bg1"/>
          </a:solidFill>
          <a:ln w="12700">
            <a:solidFill>
              <a:srgbClr val="0000FF"/>
            </a:solidFill>
            <a:miter lim="800000"/>
            <a:headEnd/>
            <a:tailEnd/>
          </a:ln>
          <a:effectLst/>
        </p:spPr>
        <p:txBody>
          <a:bodyPr/>
          <a:lstStyle/>
          <a:p>
            <a:pPr>
              <a:lnSpc>
                <a:spcPct val="90000"/>
              </a:lnSpc>
              <a:spcBef>
                <a:spcPts val="600"/>
              </a:spcBef>
            </a:pPr>
            <a:r>
              <a:rPr lang="cs-CZ" sz="1200" dirty="0" smtClean="0">
                <a:solidFill>
                  <a:srgbClr val="0000FF"/>
                </a:solidFill>
                <a:latin typeface="Arial" charset="0"/>
              </a:rPr>
              <a:t>čl. 7:  </a:t>
            </a:r>
            <a:r>
              <a:rPr lang="cs-CZ" sz="1200" dirty="0">
                <a:solidFill>
                  <a:srgbClr val="0000FF"/>
                </a:solidFill>
                <a:latin typeface="Arial" charset="0"/>
              </a:rPr>
              <a:t>Odvolání, stížnosti a spory</a:t>
            </a:r>
          </a:p>
          <a:p>
            <a:pPr>
              <a:lnSpc>
                <a:spcPct val="90000"/>
              </a:lnSpc>
              <a:spcBef>
                <a:spcPts val="600"/>
              </a:spcBef>
            </a:pPr>
            <a:endParaRPr lang="cs-CZ" sz="1200" b="0" dirty="0">
              <a:solidFill>
                <a:srgbClr val="0000FF"/>
              </a:solidFill>
              <a:latin typeface="Arial" charset="0"/>
            </a:endParaRPr>
          </a:p>
          <a:p>
            <a:pPr>
              <a:spcBef>
                <a:spcPct val="20000"/>
              </a:spcBef>
            </a:pPr>
            <a:r>
              <a:rPr lang="cs-CZ" sz="1200" b="0" dirty="0">
                <a:solidFill>
                  <a:srgbClr val="0000FF"/>
                </a:solidFill>
                <a:latin typeface="Arial" charset="0"/>
              </a:rPr>
              <a:t>--- viz předchozí snímek </a:t>
            </a:r>
            <a:r>
              <a:rPr lang="cs-CZ" sz="1200" b="0" dirty="0" smtClean="0">
                <a:solidFill>
                  <a:srgbClr val="0000FF"/>
                </a:solidFill>
                <a:latin typeface="Arial" charset="0"/>
              </a:rPr>
              <a:t>---</a:t>
            </a:r>
            <a:endParaRPr lang="cs-CZ" sz="1200" b="0" dirty="0">
              <a:solidFill>
                <a:srgbClr val="0000FF"/>
              </a:solidFill>
              <a:latin typeface="Arial" charset="0"/>
            </a:endParaRPr>
          </a:p>
        </p:txBody>
      </p:sp>
      <p:pic>
        <p:nvPicPr>
          <p:cNvPr id="7" name="Picture 25" descr="scov 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740352" y="44624"/>
            <a:ext cx="1091939" cy="836712"/>
          </a:xfrm>
          <a:prstGeom prst="rect">
            <a:avLst/>
          </a:prstGeom>
          <a:noFill/>
        </p:spPr>
      </p:pic>
      <p:sp>
        <p:nvSpPr>
          <p:cNvPr id="8" name="Rectangle 9"/>
          <p:cNvSpPr txBox="1">
            <a:spLocks noChangeArrowheads="1"/>
          </p:cNvSpPr>
          <p:nvPr/>
        </p:nvSpPr>
        <p:spPr bwMode="auto">
          <a:xfrm>
            <a:off x="4861173" y="1340768"/>
            <a:ext cx="3959225" cy="360040"/>
          </a:xfrm>
          <a:prstGeom prst="rect">
            <a:avLst/>
          </a:prstGeom>
          <a:solidFill>
            <a:schemeClr val="accent5"/>
          </a:solidFill>
          <a:ln w="19050">
            <a:noFill/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800">
                <a:solidFill>
                  <a:schemeClr val="tx1"/>
                </a:solidFill>
                <a:latin typeface="+mn-lt"/>
              </a:defRPr>
            </a:lvl2pPr>
            <a:lvl3pPr marL="9144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400">
                <a:solidFill>
                  <a:schemeClr val="tx1"/>
                </a:solidFill>
                <a:latin typeface="+mn-lt"/>
              </a:defRPr>
            </a:lvl3pPr>
            <a:lvl4pPr marL="13716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4pPr>
            <a:lvl5pPr marL="18288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5pPr>
            <a:lvl6pPr marL="228600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6pPr>
            <a:lvl7pPr marL="274320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7pPr>
            <a:lvl8pPr marL="320040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8pPr>
            <a:lvl9pPr marL="365760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algn="l" eaLnBrk="1" hangingPunct="1">
              <a:spcBef>
                <a:spcPts val="1200"/>
              </a:spcBef>
              <a:defRPr/>
            </a:pPr>
            <a:r>
              <a:rPr lang="cs-CZ" sz="18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cs-CZ" sz="1800" b="1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ČSN EN ISO/IEC 17065:2013</a:t>
            </a:r>
          </a:p>
        </p:txBody>
      </p:sp>
      <p:sp>
        <p:nvSpPr>
          <p:cNvPr id="9" name="Rectangle 9"/>
          <p:cNvSpPr txBox="1">
            <a:spLocks noChangeArrowheads="1"/>
          </p:cNvSpPr>
          <p:nvPr/>
        </p:nvSpPr>
        <p:spPr bwMode="auto">
          <a:xfrm>
            <a:off x="395536" y="1340768"/>
            <a:ext cx="3960812" cy="36004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9050">
            <a:noFill/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txBody>
          <a:bodyPr/>
          <a:lstStyle/>
          <a:p>
            <a:pPr>
              <a:spcBef>
                <a:spcPct val="20000"/>
              </a:spcBef>
            </a:pPr>
            <a:r>
              <a:rPr lang="cs-CZ" sz="1800" dirty="0" smtClean="0">
                <a:solidFill>
                  <a:srgbClr val="0000FF"/>
                </a:solidFill>
                <a:latin typeface="Arial" charset="0"/>
              </a:rPr>
              <a:t>ČSN EN 45011:1998 </a:t>
            </a:r>
            <a:endParaRPr lang="cs-CZ" sz="1800" dirty="0">
              <a:solidFill>
                <a:srgbClr val="0000FF"/>
              </a:solidFill>
              <a:latin typeface="Arial" charset="0"/>
            </a:endParaRPr>
          </a:p>
        </p:txBody>
      </p:sp>
      <p:sp>
        <p:nvSpPr>
          <p:cNvPr id="4" name="Obdélník 3"/>
          <p:cNvSpPr/>
          <p:nvPr/>
        </p:nvSpPr>
        <p:spPr bwMode="auto">
          <a:xfrm>
            <a:off x="383469" y="5157192"/>
            <a:ext cx="8437003" cy="1224136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  <a:headEnd type="none" w="med" len="med"/>
            <a:tailEnd type="none" w="med" len="med"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228600" indent="-228600">
              <a:spcBef>
                <a:spcPts val="600"/>
              </a:spcBef>
              <a:buFont typeface="+mj-lt"/>
              <a:buAutoNum type="arabicPeriod"/>
            </a:pPr>
            <a:r>
              <a:rPr lang="cs-CZ" sz="1200" b="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V normě ISO 17065 jsou pro tuto část použity standardizované texty ISO PAS 17003, které popisují povinnosti a postupy detailním způsobem, který bude nutno implementovat do postupů a dokumentace COV. </a:t>
            </a:r>
          </a:p>
          <a:p>
            <a:pPr marL="228600" indent="-228600">
              <a:spcBef>
                <a:spcPts val="600"/>
              </a:spcBef>
              <a:buFont typeface="+mj-lt"/>
              <a:buAutoNum type="arabicPeriod"/>
            </a:pPr>
            <a:r>
              <a:rPr lang="cs-CZ" sz="1200" b="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Rozhodnutí o řešení stížnosti nesmí provést osoba, která se v daném případě účastnila certifikačních činností.</a:t>
            </a:r>
          </a:p>
          <a:p>
            <a:pPr marL="228600" indent="-228600">
              <a:spcBef>
                <a:spcPts val="600"/>
              </a:spcBef>
              <a:buFont typeface="+mj-lt"/>
              <a:buAutoNum type="arabicPeriod"/>
            </a:pPr>
            <a:r>
              <a:rPr lang="cs-CZ" sz="1200" b="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Řešení stížnosti se nesmí účastnit  bývalý zaměstnanec klienta ani osoba, která mu poskytovala poradenství. Jako ochranná lhůta je stanoveno období dvou let. </a:t>
            </a:r>
          </a:p>
        </p:txBody>
      </p:sp>
    </p:spTree>
    <p:extLst>
      <p:ext uri="{BB962C8B-B14F-4D97-AF65-F5344CB8AC3E}">
        <p14:creationId xmlns:p14="http://schemas.microsoft.com/office/powerpoint/2010/main" val="2630644341"/>
      </p:ext>
    </p:extLst>
  </p:cSld>
  <p:clrMapOvr>
    <a:masterClrMapping/>
  </p:clrMapOvr>
  <p:transition spd="slow">
    <p:zoom dir="in"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6987480" y="6453336"/>
            <a:ext cx="1905000" cy="252264"/>
          </a:xfrm>
          <a:noFill/>
        </p:spPr>
        <p:txBody>
          <a:bodyPr/>
          <a:lstStyle/>
          <a:p>
            <a:fld id="{F7BB68C9-A070-4C5C-8B09-CEE91A3FDE2F}" type="slidenum">
              <a:rPr lang="cs-CZ" smtClean="0">
                <a:cs typeface="Arial" charset="0"/>
              </a:rPr>
              <a:pPr/>
              <a:t>26</a:t>
            </a:fld>
            <a:endParaRPr lang="cs-CZ" dirty="0" smtClean="0">
              <a:cs typeface="Arial" charset="0"/>
            </a:endParaRPr>
          </a:p>
        </p:txBody>
      </p:sp>
      <p:sp>
        <p:nvSpPr>
          <p:cNvPr id="7782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22610" y="188566"/>
            <a:ext cx="5041478" cy="792162"/>
          </a:xfrm>
        </p:spPr>
        <p:txBody>
          <a:bodyPr/>
          <a:lstStyle/>
          <a:p>
            <a:pPr algn="l" eaLnBrk="1" hangingPunct="1">
              <a:defRPr/>
            </a:pPr>
            <a:r>
              <a:rPr lang="cs-CZ" sz="24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</a:rPr>
              <a:t>Srovnání vybraných částí norem </a:t>
            </a:r>
            <a:br>
              <a:rPr lang="cs-CZ" sz="24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</a:rPr>
            </a:br>
            <a:r>
              <a:rPr lang="cs-CZ" sz="24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</a:rPr>
              <a:t>EN 45011 a ISO/IEC 17065 (20)</a:t>
            </a:r>
            <a:endParaRPr lang="cs-CZ" sz="2400" b="1" dirty="0">
              <a:solidFill>
                <a:srgbClr val="7030A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77833" name="Rectangle 9"/>
          <p:cNvSpPr>
            <a:spLocks noGrp="1" noChangeArrowheads="1"/>
          </p:cNvSpPr>
          <p:nvPr>
            <p:ph type="subTitle" idx="1"/>
          </p:nvPr>
        </p:nvSpPr>
        <p:spPr>
          <a:xfrm>
            <a:off x="4860925" y="2204864"/>
            <a:ext cx="3959225" cy="3168352"/>
          </a:xfrm>
          <a:solidFill>
            <a:schemeClr val="bg1"/>
          </a:solidFill>
          <a:ln w="12700">
            <a:solidFill>
              <a:srgbClr val="008000"/>
            </a:solidFill>
          </a:ln>
          <a:effectLst/>
        </p:spPr>
        <p:txBody>
          <a:bodyPr/>
          <a:lstStyle/>
          <a:p>
            <a:pPr algn="l" eaLnBrk="1" hangingPunct="1">
              <a:lnSpc>
                <a:spcPct val="90000"/>
              </a:lnSpc>
              <a:spcBef>
                <a:spcPts val="600"/>
              </a:spcBef>
              <a:defRPr/>
            </a:pPr>
            <a:r>
              <a:rPr lang="cs-CZ" sz="1200" b="1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čl. </a:t>
            </a:r>
            <a:r>
              <a:rPr lang="cs-CZ" sz="1200" b="1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7.2:  Žádost</a:t>
            </a:r>
            <a:r>
              <a:rPr lang="cs-CZ" sz="1200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cs-CZ" sz="1200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musí </a:t>
            </a:r>
            <a:r>
              <a:rPr lang="cs-CZ" sz="1200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obsahovat informace:</a:t>
            </a:r>
          </a:p>
          <a:p>
            <a:pPr marL="228600" indent="-228600" algn="l" eaLnBrk="1" hangingPunct="1">
              <a:lnSpc>
                <a:spcPct val="90000"/>
              </a:lnSpc>
              <a:spcBef>
                <a:spcPts val="600"/>
              </a:spcBef>
              <a:buFont typeface="+mj-lt"/>
              <a:buAutoNum type="alphaLcParenR"/>
              <a:defRPr/>
            </a:pPr>
            <a:r>
              <a:rPr lang="cs-CZ" sz="1200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Certifikované produkty, </a:t>
            </a:r>
          </a:p>
          <a:p>
            <a:pPr marL="228600" indent="-228600" algn="l" eaLnBrk="1" hangingPunct="1">
              <a:lnSpc>
                <a:spcPct val="90000"/>
              </a:lnSpc>
              <a:spcBef>
                <a:spcPts val="300"/>
              </a:spcBef>
              <a:buFont typeface="+mj-lt"/>
              <a:buAutoNum type="alphaLcParenR"/>
              <a:defRPr/>
            </a:pPr>
            <a:r>
              <a:rPr lang="cs-CZ" sz="1200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normy a specifikace pro certifikaci, </a:t>
            </a:r>
          </a:p>
          <a:p>
            <a:pPr marL="228600" indent="-228600" algn="l" eaLnBrk="1" hangingPunct="1">
              <a:lnSpc>
                <a:spcPct val="90000"/>
              </a:lnSpc>
              <a:spcBef>
                <a:spcPts val="300"/>
              </a:spcBef>
              <a:buFont typeface="+mj-lt"/>
              <a:buAutoNum type="alphaLcParenR"/>
              <a:defRPr/>
            </a:pPr>
            <a:r>
              <a:rPr lang="cs-CZ" sz="1200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identifikaci klienta, </a:t>
            </a:r>
          </a:p>
          <a:p>
            <a:pPr marL="228600" indent="-228600" algn="l" eaLnBrk="1" hangingPunct="1">
              <a:lnSpc>
                <a:spcPct val="90000"/>
              </a:lnSpc>
              <a:spcBef>
                <a:spcPts val="300"/>
              </a:spcBef>
              <a:buFont typeface="+mj-lt"/>
              <a:buAutoNum type="alphaLcParenR"/>
              <a:defRPr/>
            </a:pPr>
            <a:r>
              <a:rPr lang="cs-CZ" sz="1200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informace o klientu důležité pro certifikaci (lidské zdroje, vybavení, laboratoře)</a:t>
            </a:r>
          </a:p>
          <a:p>
            <a:pPr marL="228600" indent="-228600" algn="l" eaLnBrk="1" hangingPunct="1">
              <a:lnSpc>
                <a:spcPct val="90000"/>
              </a:lnSpc>
              <a:spcBef>
                <a:spcPts val="300"/>
              </a:spcBef>
              <a:buFont typeface="+mj-lt"/>
              <a:buAutoNum type="alphaLcParenR"/>
              <a:defRPr/>
            </a:pPr>
            <a:r>
              <a:rPr lang="cs-CZ" sz="1200" dirty="0" err="1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outsourcované</a:t>
            </a:r>
            <a:r>
              <a:rPr lang="cs-CZ" sz="1200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cs-CZ" sz="1200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procesy využívané klientem</a:t>
            </a:r>
          </a:p>
          <a:p>
            <a:pPr marL="228600" indent="-228600" algn="l" eaLnBrk="1" hangingPunct="1">
              <a:lnSpc>
                <a:spcPct val="90000"/>
              </a:lnSpc>
              <a:spcBef>
                <a:spcPts val="300"/>
              </a:spcBef>
              <a:buFont typeface="+mj-lt"/>
              <a:buAutoNum type="alphaLcParenR"/>
              <a:defRPr/>
            </a:pPr>
            <a:r>
              <a:rPr lang="cs-CZ" sz="1200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všechny ostatní informace důležité pro certifikační a dozorové audity (lokality pracovišť, kontaktní osoby atd.)</a:t>
            </a:r>
          </a:p>
          <a:p>
            <a:pPr algn="l" eaLnBrk="1" hangingPunct="1">
              <a:lnSpc>
                <a:spcPct val="90000"/>
              </a:lnSpc>
              <a:spcBef>
                <a:spcPts val="600"/>
              </a:spcBef>
              <a:defRPr/>
            </a:pPr>
            <a:r>
              <a:rPr lang="cs-CZ" sz="1200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Pro shromáždění těchto informací </a:t>
            </a:r>
            <a:r>
              <a:rPr lang="cs-CZ" sz="1200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se smí kdykoli používat různá média a mechanizmy</a:t>
            </a:r>
            <a:r>
              <a:rPr lang="cs-CZ" sz="1200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, včetně formuláře žádosti. </a:t>
            </a:r>
          </a:p>
          <a:p>
            <a:pPr algn="l" eaLnBrk="1" hangingPunct="1">
              <a:lnSpc>
                <a:spcPct val="90000"/>
              </a:lnSpc>
              <a:spcBef>
                <a:spcPts val="600"/>
              </a:spcBef>
              <a:defRPr/>
            </a:pPr>
            <a:r>
              <a:rPr lang="cs-CZ" sz="1200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Takové shromažďování informací se smí provádět společně nebo samostatně s uzavíráním právně závazné dohody o </a:t>
            </a:r>
            <a:r>
              <a:rPr lang="cs-CZ" sz="1200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certifikaci.</a:t>
            </a:r>
            <a:endParaRPr lang="cs-CZ" sz="1200" dirty="0">
              <a:solidFill>
                <a:srgbClr val="008000"/>
              </a:solidFill>
              <a:latin typeface="Arial" pitchFamily="34" charset="0"/>
              <a:cs typeface="Arial" pitchFamily="34" charset="0"/>
            </a:endParaRPr>
          </a:p>
          <a:p>
            <a:pPr algn="l" eaLnBrk="1" hangingPunct="1">
              <a:lnSpc>
                <a:spcPct val="90000"/>
              </a:lnSpc>
              <a:spcBef>
                <a:spcPts val="600"/>
              </a:spcBef>
              <a:defRPr/>
            </a:pPr>
            <a:endParaRPr lang="cs-CZ" sz="1200" dirty="0" smtClean="0">
              <a:solidFill>
                <a:srgbClr val="008000"/>
              </a:solidFill>
              <a:latin typeface="Arial" pitchFamily="34" charset="0"/>
              <a:cs typeface="Arial" pitchFamily="34" charset="0"/>
            </a:endParaRPr>
          </a:p>
          <a:p>
            <a:pPr algn="l" eaLnBrk="1" hangingPunct="1">
              <a:lnSpc>
                <a:spcPct val="90000"/>
              </a:lnSpc>
              <a:spcBef>
                <a:spcPts val="600"/>
              </a:spcBef>
              <a:defRPr/>
            </a:pPr>
            <a:r>
              <a:rPr lang="cs-CZ" sz="1200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 </a:t>
            </a:r>
            <a:endParaRPr lang="cs-CZ" sz="1200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Rectangle 9"/>
          <p:cNvSpPr txBox="1">
            <a:spLocks noChangeArrowheads="1"/>
          </p:cNvSpPr>
          <p:nvPr/>
        </p:nvSpPr>
        <p:spPr bwMode="auto">
          <a:xfrm>
            <a:off x="395288" y="2204864"/>
            <a:ext cx="3960812" cy="3168352"/>
          </a:xfrm>
          <a:prstGeom prst="rect">
            <a:avLst/>
          </a:prstGeom>
          <a:solidFill>
            <a:schemeClr val="bg1"/>
          </a:solidFill>
          <a:ln w="12700">
            <a:solidFill>
              <a:srgbClr val="0000FF"/>
            </a:solidFill>
            <a:miter lim="800000"/>
            <a:headEnd/>
            <a:tailEnd/>
          </a:ln>
          <a:effectLst/>
        </p:spPr>
        <p:txBody>
          <a:bodyPr/>
          <a:lstStyle/>
          <a:p>
            <a:pPr>
              <a:lnSpc>
                <a:spcPct val="90000"/>
              </a:lnSpc>
              <a:spcBef>
                <a:spcPts val="600"/>
              </a:spcBef>
            </a:pPr>
            <a:r>
              <a:rPr lang="cs-CZ" sz="1200" dirty="0" smtClean="0">
                <a:solidFill>
                  <a:srgbClr val="0000FF"/>
                </a:solidFill>
                <a:latin typeface="Arial" charset="0"/>
              </a:rPr>
              <a:t>čl. 8.2:  Žádost</a:t>
            </a:r>
            <a:endParaRPr lang="cs-CZ" sz="1200" dirty="0">
              <a:solidFill>
                <a:srgbClr val="0000FF"/>
              </a:solidFill>
              <a:latin typeface="Arial" charset="0"/>
            </a:endParaRPr>
          </a:p>
          <a:p>
            <a:pPr>
              <a:lnSpc>
                <a:spcPct val="90000"/>
              </a:lnSpc>
              <a:spcBef>
                <a:spcPts val="600"/>
              </a:spcBef>
            </a:pPr>
            <a:r>
              <a:rPr lang="cs-CZ" sz="1200" b="0" dirty="0">
                <a:solidFill>
                  <a:srgbClr val="0000FF"/>
                </a:solidFill>
                <a:latin typeface="Arial" charset="0"/>
              </a:rPr>
              <a:t>COV musí vyžadovat vyplnění </a:t>
            </a:r>
            <a:r>
              <a:rPr lang="cs-CZ" sz="1200" b="0" dirty="0">
                <a:solidFill>
                  <a:srgbClr val="C00000"/>
                </a:solidFill>
                <a:latin typeface="Arial" charset="0"/>
              </a:rPr>
              <a:t>oficiálního formuláře žádosti, který je podepsán řádně pověřeným zástupcem žadatele</a:t>
            </a:r>
            <a:r>
              <a:rPr lang="cs-CZ" sz="1200" b="0" dirty="0">
                <a:solidFill>
                  <a:srgbClr val="0000FF"/>
                </a:solidFill>
                <a:latin typeface="Arial" charset="0"/>
              </a:rPr>
              <a:t> a v němž nebo v jehož příloze jsou následující údaje:</a:t>
            </a:r>
          </a:p>
          <a:p>
            <a:pPr marL="228600" indent="-228600">
              <a:lnSpc>
                <a:spcPct val="90000"/>
              </a:lnSpc>
              <a:spcBef>
                <a:spcPts val="300"/>
              </a:spcBef>
              <a:buFont typeface="+mj-lt"/>
              <a:buAutoNum type="alphaLcParenR"/>
            </a:pPr>
            <a:r>
              <a:rPr lang="cs-CZ" sz="1200" b="0" dirty="0" smtClean="0">
                <a:solidFill>
                  <a:srgbClr val="0000FF"/>
                </a:solidFill>
                <a:latin typeface="Arial" charset="0"/>
              </a:rPr>
              <a:t>rozsah </a:t>
            </a:r>
            <a:r>
              <a:rPr lang="cs-CZ" sz="1200" b="0" dirty="0">
                <a:solidFill>
                  <a:srgbClr val="0000FF"/>
                </a:solidFill>
                <a:latin typeface="Arial" charset="0"/>
              </a:rPr>
              <a:t>požadované certifikace;</a:t>
            </a:r>
          </a:p>
          <a:p>
            <a:pPr marL="228600" indent="-228600">
              <a:lnSpc>
                <a:spcPct val="90000"/>
              </a:lnSpc>
              <a:spcBef>
                <a:spcPts val="300"/>
              </a:spcBef>
              <a:buFont typeface="+mj-lt"/>
              <a:buAutoNum type="alphaLcParenR"/>
            </a:pPr>
            <a:r>
              <a:rPr lang="cs-CZ" sz="1200" b="0" dirty="0" smtClean="0">
                <a:solidFill>
                  <a:srgbClr val="0000FF"/>
                </a:solidFill>
                <a:latin typeface="Arial" charset="0"/>
              </a:rPr>
              <a:t>vyjádření</a:t>
            </a:r>
            <a:r>
              <a:rPr lang="cs-CZ" sz="1200" b="0" dirty="0">
                <a:solidFill>
                  <a:srgbClr val="0000FF"/>
                </a:solidFill>
                <a:latin typeface="Arial" charset="0"/>
              </a:rPr>
              <a:t>, že se žadatel zavazuje vyhovět požadavkům na </a:t>
            </a:r>
            <a:r>
              <a:rPr lang="cs-CZ" sz="1200" b="0" dirty="0" smtClean="0">
                <a:solidFill>
                  <a:srgbClr val="0000FF"/>
                </a:solidFill>
                <a:latin typeface="Arial" charset="0"/>
              </a:rPr>
              <a:t>certifikaci </a:t>
            </a:r>
            <a:r>
              <a:rPr lang="cs-CZ" sz="1200" b="0" dirty="0">
                <a:solidFill>
                  <a:srgbClr val="0000FF"/>
                </a:solidFill>
                <a:latin typeface="Arial" charset="0"/>
              </a:rPr>
              <a:t>a předložit všechny informace nezbytné pro hodnocení </a:t>
            </a:r>
            <a:r>
              <a:rPr lang="cs-CZ" sz="1200" b="0" dirty="0" smtClean="0">
                <a:solidFill>
                  <a:srgbClr val="0000FF"/>
                </a:solidFill>
                <a:latin typeface="Arial" charset="0"/>
              </a:rPr>
              <a:t>výrobků</a:t>
            </a:r>
            <a:r>
              <a:rPr lang="cs-CZ" sz="1200" b="0" dirty="0">
                <a:solidFill>
                  <a:srgbClr val="0000FF"/>
                </a:solidFill>
                <a:latin typeface="Arial" charset="0"/>
              </a:rPr>
              <a:t>, </a:t>
            </a:r>
            <a:r>
              <a:rPr lang="cs-CZ" sz="1200" b="0" dirty="0" smtClean="0">
                <a:solidFill>
                  <a:srgbClr val="0000FF"/>
                </a:solidFill>
                <a:latin typeface="Arial" charset="0"/>
              </a:rPr>
              <a:t/>
            </a:r>
            <a:br>
              <a:rPr lang="cs-CZ" sz="1200" b="0" dirty="0" smtClean="0">
                <a:solidFill>
                  <a:srgbClr val="0000FF"/>
                </a:solidFill>
                <a:latin typeface="Arial" charset="0"/>
              </a:rPr>
            </a:br>
            <a:r>
              <a:rPr lang="cs-CZ" sz="1200" b="0" dirty="0" smtClean="0">
                <a:solidFill>
                  <a:srgbClr val="0000FF"/>
                </a:solidFill>
                <a:latin typeface="Arial" charset="0"/>
              </a:rPr>
              <a:t>které </a:t>
            </a:r>
            <a:r>
              <a:rPr lang="cs-CZ" sz="1200" b="0" dirty="0">
                <a:solidFill>
                  <a:srgbClr val="0000FF"/>
                </a:solidFill>
                <a:latin typeface="Arial" charset="0"/>
              </a:rPr>
              <a:t>mají být certifikovány.</a:t>
            </a:r>
          </a:p>
          <a:p>
            <a:pPr>
              <a:lnSpc>
                <a:spcPct val="90000"/>
              </a:lnSpc>
              <a:spcBef>
                <a:spcPts val="1200"/>
              </a:spcBef>
            </a:pPr>
            <a:r>
              <a:rPr lang="cs-CZ" sz="1200" b="0" dirty="0" smtClean="0">
                <a:solidFill>
                  <a:srgbClr val="0000FF"/>
                </a:solidFill>
                <a:latin typeface="Arial" charset="0"/>
              </a:rPr>
              <a:t>Žadatel </a:t>
            </a:r>
            <a:r>
              <a:rPr lang="cs-CZ" sz="1200" b="0" dirty="0">
                <a:solidFill>
                  <a:srgbClr val="0000FF"/>
                </a:solidFill>
                <a:latin typeface="Arial" charset="0"/>
              </a:rPr>
              <a:t>musí poskytnout alespoň následující informace:</a:t>
            </a:r>
          </a:p>
          <a:p>
            <a:pPr marL="228600" indent="-228600">
              <a:lnSpc>
                <a:spcPct val="90000"/>
              </a:lnSpc>
              <a:spcBef>
                <a:spcPts val="300"/>
              </a:spcBef>
              <a:buFont typeface="+mj-lt"/>
              <a:buAutoNum type="alphaLcParenR"/>
            </a:pPr>
            <a:r>
              <a:rPr lang="cs-CZ" sz="1200" b="0" dirty="0" smtClean="0">
                <a:solidFill>
                  <a:srgbClr val="0000FF"/>
                </a:solidFill>
                <a:latin typeface="Arial" charset="0"/>
              </a:rPr>
              <a:t>organizační </a:t>
            </a:r>
            <a:r>
              <a:rPr lang="cs-CZ" sz="1200" b="0" dirty="0">
                <a:solidFill>
                  <a:srgbClr val="0000FF"/>
                </a:solidFill>
                <a:latin typeface="Arial" charset="0"/>
              </a:rPr>
              <a:t>formu, název, adresu, právní postavení;</a:t>
            </a:r>
          </a:p>
          <a:p>
            <a:pPr marL="228600" indent="-228600">
              <a:lnSpc>
                <a:spcPct val="90000"/>
              </a:lnSpc>
              <a:spcBef>
                <a:spcPts val="300"/>
              </a:spcBef>
              <a:buFont typeface="+mj-lt"/>
              <a:buAutoNum type="alphaLcParenR"/>
            </a:pPr>
            <a:r>
              <a:rPr lang="cs-CZ" sz="1200" b="0" dirty="0" smtClean="0">
                <a:solidFill>
                  <a:srgbClr val="0000FF"/>
                </a:solidFill>
                <a:latin typeface="Arial" charset="0"/>
              </a:rPr>
              <a:t>definici </a:t>
            </a:r>
            <a:r>
              <a:rPr lang="cs-CZ" sz="1200" b="0" dirty="0">
                <a:solidFill>
                  <a:srgbClr val="0000FF"/>
                </a:solidFill>
                <a:latin typeface="Arial" charset="0"/>
              </a:rPr>
              <a:t>výrobků, které mají být certifikovány, certifikační systém a normy, pokud jsou žadateli známy, podle kterých má být každý výrobek certifikován</a:t>
            </a:r>
          </a:p>
          <a:p>
            <a:pPr>
              <a:lnSpc>
                <a:spcPct val="90000"/>
              </a:lnSpc>
              <a:spcBef>
                <a:spcPts val="600"/>
              </a:spcBef>
            </a:pPr>
            <a:endParaRPr lang="cs-CZ" sz="1200" b="0" dirty="0">
              <a:solidFill>
                <a:srgbClr val="0000FF"/>
              </a:solidFill>
              <a:latin typeface="Arial" charset="0"/>
            </a:endParaRPr>
          </a:p>
        </p:txBody>
      </p:sp>
      <p:pic>
        <p:nvPicPr>
          <p:cNvPr id="7" name="Picture 25" descr="scov 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740352" y="44624"/>
            <a:ext cx="1091939" cy="836712"/>
          </a:xfrm>
          <a:prstGeom prst="rect">
            <a:avLst/>
          </a:prstGeom>
          <a:noFill/>
        </p:spPr>
      </p:pic>
      <p:sp>
        <p:nvSpPr>
          <p:cNvPr id="8" name="Rectangle 9"/>
          <p:cNvSpPr txBox="1">
            <a:spLocks noChangeArrowheads="1"/>
          </p:cNvSpPr>
          <p:nvPr/>
        </p:nvSpPr>
        <p:spPr bwMode="auto">
          <a:xfrm>
            <a:off x="4861173" y="1556792"/>
            <a:ext cx="3959225" cy="360040"/>
          </a:xfrm>
          <a:prstGeom prst="rect">
            <a:avLst/>
          </a:prstGeom>
          <a:solidFill>
            <a:schemeClr val="accent5"/>
          </a:solidFill>
          <a:ln w="19050">
            <a:noFill/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800">
                <a:solidFill>
                  <a:schemeClr val="tx1"/>
                </a:solidFill>
                <a:latin typeface="+mn-lt"/>
              </a:defRPr>
            </a:lvl2pPr>
            <a:lvl3pPr marL="9144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400">
                <a:solidFill>
                  <a:schemeClr val="tx1"/>
                </a:solidFill>
                <a:latin typeface="+mn-lt"/>
              </a:defRPr>
            </a:lvl3pPr>
            <a:lvl4pPr marL="13716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4pPr>
            <a:lvl5pPr marL="18288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5pPr>
            <a:lvl6pPr marL="228600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6pPr>
            <a:lvl7pPr marL="274320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7pPr>
            <a:lvl8pPr marL="320040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8pPr>
            <a:lvl9pPr marL="365760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algn="l" eaLnBrk="1" hangingPunct="1">
              <a:spcBef>
                <a:spcPts val="1200"/>
              </a:spcBef>
              <a:defRPr/>
            </a:pPr>
            <a:r>
              <a:rPr lang="cs-CZ" sz="18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cs-CZ" sz="1800" b="1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ČSN EN ISO/IEC 17065:2013</a:t>
            </a:r>
          </a:p>
        </p:txBody>
      </p:sp>
      <p:sp>
        <p:nvSpPr>
          <p:cNvPr id="9" name="Rectangle 9"/>
          <p:cNvSpPr txBox="1">
            <a:spLocks noChangeArrowheads="1"/>
          </p:cNvSpPr>
          <p:nvPr/>
        </p:nvSpPr>
        <p:spPr bwMode="auto">
          <a:xfrm>
            <a:off x="395536" y="1556792"/>
            <a:ext cx="3960812" cy="36004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9050">
            <a:noFill/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txBody>
          <a:bodyPr/>
          <a:lstStyle/>
          <a:p>
            <a:pPr>
              <a:spcBef>
                <a:spcPct val="20000"/>
              </a:spcBef>
            </a:pPr>
            <a:r>
              <a:rPr lang="cs-CZ" sz="1800" dirty="0" smtClean="0">
                <a:solidFill>
                  <a:srgbClr val="0000FF"/>
                </a:solidFill>
                <a:latin typeface="Arial" charset="0"/>
              </a:rPr>
              <a:t>ČSN EN 45011:1998 </a:t>
            </a:r>
            <a:endParaRPr lang="cs-CZ" sz="1800" dirty="0">
              <a:solidFill>
                <a:srgbClr val="0000FF"/>
              </a:solidFill>
              <a:latin typeface="Arial" charset="0"/>
            </a:endParaRPr>
          </a:p>
        </p:txBody>
      </p:sp>
      <p:sp>
        <p:nvSpPr>
          <p:cNvPr id="10" name="Obdélník 9"/>
          <p:cNvSpPr/>
          <p:nvPr/>
        </p:nvSpPr>
        <p:spPr bwMode="auto">
          <a:xfrm>
            <a:off x="383469" y="5661248"/>
            <a:ext cx="8437003" cy="504056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  <a:headEnd type="none" w="med" len="med"/>
            <a:tailEnd type="none" w="med" len="med"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>
              <a:spcBef>
                <a:spcPts val="600"/>
              </a:spcBef>
            </a:pPr>
            <a:r>
              <a:rPr lang="cs-CZ" sz="1200" b="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Z textu ISO 17065 vyplývá, že žádost může být podána elektronicky, a na rozdíl od normy EN 45011 </a:t>
            </a:r>
            <a:r>
              <a:rPr lang="cs-CZ" sz="1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není vyžadován vlastnoruční podpis žadatele</a:t>
            </a:r>
            <a:r>
              <a:rPr lang="cs-CZ" sz="1200" b="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na tištěném oficiálním formuláři žádosti (Ten zůstává jako jedna z řady možností). </a:t>
            </a:r>
          </a:p>
        </p:txBody>
      </p:sp>
    </p:spTree>
    <p:extLst>
      <p:ext uri="{BB962C8B-B14F-4D97-AF65-F5344CB8AC3E}">
        <p14:creationId xmlns:p14="http://schemas.microsoft.com/office/powerpoint/2010/main" val="296201195"/>
      </p:ext>
    </p:extLst>
  </p:cSld>
  <p:clrMapOvr>
    <a:masterClrMapping/>
  </p:clrMapOvr>
  <p:transition spd="slow">
    <p:zoom dir="in"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6987480" y="6453336"/>
            <a:ext cx="1905000" cy="252264"/>
          </a:xfrm>
          <a:noFill/>
        </p:spPr>
        <p:txBody>
          <a:bodyPr/>
          <a:lstStyle/>
          <a:p>
            <a:fld id="{F7BB68C9-A070-4C5C-8B09-CEE91A3FDE2F}" type="slidenum">
              <a:rPr lang="cs-CZ" smtClean="0">
                <a:cs typeface="Arial" charset="0"/>
              </a:rPr>
              <a:pPr/>
              <a:t>27</a:t>
            </a:fld>
            <a:endParaRPr lang="cs-CZ" dirty="0" smtClean="0">
              <a:cs typeface="Arial" charset="0"/>
            </a:endParaRPr>
          </a:p>
        </p:txBody>
      </p:sp>
      <p:sp>
        <p:nvSpPr>
          <p:cNvPr id="7782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22610" y="188566"/>
            <a:ext cx="5041478" cy="792162"/>
          </a:xfrm>
        </p:spPr>
        <p:txBody>
          <a:bodyPr/>
          <a:lstStyle/>
          <a:p>
            <a:pPr algn="l" eaLnBrk="1" hangingPunct="1">
              <a:defRPr/>
            </a:pPr>
            <a:r>
              <a:rPr lang="cs-CZ" sz="24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</a:rPr>
              <a:t>Srovnání vybraných částí norem </a:t>
            </a:r>
            <a:br>
              <a:rPr lang="cs-CZ" sz="24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</a:rPr>
            </a:br>
            <a:r>
              <a:rPr lang="cs-CZ" sz="24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</a:rPr>
              <a:t>EN 45011 a ISO/IEC 17065 (21)</a:t>
            </a:r>
            <a:endParaRPr lang="cs-CZ" sz="2400" b="1" dirty="0">
              <a:solidFill>
                <a:srgbClr val="7030A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77833" name="Rectangle 9"/>
          <p:cNvSpPr>
            <a:spLocks noGrp="1" noChangeArrowheads="1"/>
          </p:cNvSpPr>
          <p:nvPr>
            <p:ph type="subTitle" idx="1"/>
          </p:nvPr>
        </p:nvSpPr>
        <p:spPr>
          <a:xfrm>
            <a:off x="4860925" y="1628800"/>
            <a:ext cx="3959225" cy="3456384"/>
          </a:xfrm>
          <a:solidFill>
            <a:schemeClr val="bg1"/>
          </a:solidFill>
          <a:ln w="12700">
            <a:solidFill>
              <a:srgbClr val="008000"/>
            </a:solidFill>
          </a:ln>
          <a:effectLst/>
        </p:spPr>
        <p:txBody>
          <a:bodyPr/>
          <a:lstStyle/>
          <a:p>
            <a:pPr algn="l" eaLnBrk="1" hangingPunct="1">
              <a:lnSpc>
                <a:spcPct val="90000"/>
              </a:lnSpc>
              <a:spcBef>
                <a:spcPts val="600"/>
              </a:spcBef>
              <a:defRPr/>
            </a:pPr>
            <a:r>
              <a:rPr lang="cs-CZ" sz="1200" b="1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čl. </a:t>
            </a:r>
            <a:r>
              <a:rPr lang="cs-CZ" sz="1200" b="1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7.3.1až 7.3.5:  COV přezkoumá žádost</a:t>
            </a:r>
            <a:r>
              <a:rPr lang="cs-CZ" sz="1200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, aby zjistil:</a:t>
            </a:r>
          </a:p>
          <a:p>
            <a:pPr marL="228600" indent="-228600" algn="l" eaLnBrk="1" hangingPunct="1">
              <a:lnSpc>
                <a:spcPct val="90000"/>
              </a:lnSpc>
              <a:spcBef>
                <a:spcPts val="300"/>
              </a:spcBef>
              <a:buFont typeface="+mj-lt"/>
              <a:buAutoNum type="alphaLcParenR"/>
              <a:defRPr/>
            </a:pPr>
            <a:r>
              <a:rPr lang="cs-CZ" sz="1200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zda </a:t>
            </a:r>
            <a:r>
              <a:rPr lang="cs-CZ" sz="1200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jsou informace o klientovi a o produktu pro provedení procesu certifikace dostatečné</a:t>
            </a:r>
          </a:p>
          <a:p>
            <a:pPr marL="228600" indent="-228600" algn="l" eaLnBrk="1" hangingPunct="1">
              <a:lnSpc>
                <a:spcPct val="90000"/>
              </a:lnSpc>
              <a:spcBef>
                <a:spcPts val="300"/>
              </a:spcBef>
              <a:buFont typeface="+mj-lt"/>
              <a:buAutoNum type="alphaLcParenR"/>
              <a:defRPr/>
            </a:pPr>
            <a:r>
              <a:rPr lang="cs-CZ" sz="1200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zda </a:t>
            </a:r>
            <a:r>
              <a:rPr lang="cs-CZ" sz="1200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je vyřešeno jakékoli </a:t>
            </a:r>
            <a:r>
              <a:rPr lang="cs-CZ" sz="1200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nedorozumění </a:t>
            </a:r>
            <a:r>
              <a:rPr lang="cs-CZ" sz="1200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mezi </a:t>
            </a:r>
            <a:r>
              <a:rPr lang="cs-CZ" sz="1200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COV a </a:t>
            </a:r>
            <a:r>
              <a:rPr lang="cs-CZ" sz="1200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klientem, včetně </a:t>
            </a:r>
            <a:r>
              <a:rPr lang="cs-CZ" sz="1200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dohody </a:t>
            </a:r>
            <a:r>
              <a:rPr lang="cs-CZ" sz="1200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ohledně </a:t>
            </a:r>
            <a:r>
              <a:rPr lang="cs-CZ" sz="1200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použitých norem</a:t>
            </a:r>
            <a:endParaRPr lang="cs-CZ" sz="1200" dirty="0">
              <a:solidFill>
                <a:srgbClr val="008000"/>
              </a:solidFill>
              <a:latin typeface="Arial" pitchFamily="34" charset="0"/>
              <a:cs typeface="Arial" pitchFamily="34" charset="0"/>
            </a:endParaRPr>
          </a:p>
          <a:p>
            <a:pPr marL="228600" indent="-228600" algn="l" eaLnBrk="1" hangingPunct="1">
              <a:lnSpc>
                <a:spcPct val="90000"/>
              </a:lnSpc>
              <a:spcBef>
                <a:spcPts val="300"/>
              </a:spcBef>
              <a:buFont typeface="+mj-lt"/>
              <a:buAutoNum type="alphaLcParenR"/>
              <a:defRPr/>
            </a:pPr>
            <a:r>
              <a:rPr lang="cs-CZ" sz="1200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zda </a:t>
            </a:r>
            <a:r>
              <a:rPr lang="cs-CZ" sz="1200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je definován rozsah požadované certifikace</a:t>
            </a:r>
          </a:p>
          <a:p>
            <a:pPr marL="228600" indent="-228600" algn="l" eaLnBrk="1" hangingPunct="1">
              <a:lnSpc>
                <a:spcPct val="90000"/>
              </a:lnSpc>
              <a:spcBef>
                <a:spcPts val="300"/>
              </a:spcBef>
              <a:buFont typeface="+mj-lt"/>
              <a:buAutoNum type="alphaLcParenR"/>
              <a:defRPr/>
            </a:pPr>
            <a:r>
              <a:rPr lang="cs-CZ" sz="1200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zda </a:t>
            </a:r>
            <a:r>
              <a:rPr lang="cs-CZ" sz="1200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jsou k dispozici prostředky pro provádění všech hodnoticích činností</a:t>
            </a:r>
          </a:p>
          <a:p>
            <a:pPr marL="228600" indent="-228600" algn="l" eaLnBrk="1" hangingPunct="1">
              <a:lnSpc>
                <a:spcPct val="90000"/>
              </a:lnSpc>
              <a:spcBef>
                <a:spcPts val="300"/>
              </a:spcBef>
              <a:buFont typeface="+mj-lt"/>
              <a:buAutoNum type="alphaLcParenR"/>
              <a:defRPr/>
            </a:pPr>
            <a:r>
              <a:rPr lang="cs-CZ" sz="1200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zda </a:t>
            </a:r>
            <a:r>
              <a:rPr lang="cs-CZ" sz="1200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je </a:t>
            </a:r>
            <a:r>
              <a:rPr lang="cs-CZ" sz="1200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COV způsobilý provádět </a:t>
            </a:r>
            <a:r>
              <a:rPr lang="cs-CZ" sz="1200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certifikační činnosti</a:t>
            </a:r>
          </a:p>
          <a:p>
            <a:pPr algn="l" eaLnBrk="1" hangingPunct="1">
              <a:lnSpc>
                <a:spcPct val="90000"/>
              </a:lnSpc>
              <a:spcBef>
                <a:spcPts val="600"/>
              </a:spcBef>
              <a:defRPr/>
            </a:pPr>
            <a:r>
              <a:rPr lang="cs-CZ" sz="1200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COV musí mít </a:t>
            </a:r>
            <a:r>
              <a:rPr lang="cs-CZ" sz="1200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proces k identifikaci situace</a:t>
            </a:r>
            <a:r>
              <a:rPr lang="cs-CZ" sz="1200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, kdy požadavek klienta </a:t>
            </a:r>
            <a:r>
              <a:rPr lang="cs-CZ" sz="1200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zahrnuje </a:t>
            </a:r>
            <a:r>
              <a:rPr lang="cs-CZ" sz="1200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produkt, normu nebo schéma, s nimiž COV </a:t>
            </a:r>
            <a:r>
              <a:rPr lang="cs-CZ" sz="1200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nemá předchozí zkušenosti</a:t>
            </a:r>
          </a:p>
          <a:p>
            <a:pPr algn="l" eaLnBrk="1" hangingPunct="1">
              <a:lnSpc>
                <a:spcPct val="90000"/>
              </a:lnSpc>
              <a:spcBef>
                <a:spcPts val="600"/>
              </a:spcBef>
              <a:defRPr/>
            </a:pPr>
            <a:r>
              <a:rPr lang="cs-CZ" sz="1200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COV musí </a:t>
            </a:r>
            <a:r>
              <a:rPr lang="cs-CZ" sz="1200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zajistit svou odbornou způsobilost, a </a:t>
            </a:r>
            <a:r>
              <a:rPr lang="cs-CZ" sz="1200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musí </a:t>
            </a:r>
            <a:r>
              <a:rPr lang="cs-CZ" sz="12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vést </a:t>
            </a:r>
            <a:r>
              <a:rPr lang="cs-CZ" sz="1200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záznam zdůvodňující rozhodnutí </a:t>
            </a:r>
            <a:r>
              <a:rPr lang="cs-CZ" sz="1200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provést </a:t>
            </a:r>
            <a:r>
              <a:rPr lang="cs-CZ" sz="1200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certifikaci </a:t>
            </a:r>
          </a:p>
          <a:p>
            <a:pPr algn="l" eaLnBrk="1" hangingPunct="1">
              <a:lnSpc>
                <a:spcPct val="90000"/>
              </a:lnSpc>
              <a:spcBef>
                <a:spcPts val="600"/>
              </a:spcBef>
              <a:defRPr/>
            </a:pPr>
            <a:r>
              <a:rPr lang="cs-CZ" sz="1200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Spoléhá-li se COV </a:t>
            </a:r>
            <a:r>
              <a:rPr lang="cs-CZ" sz="1200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na certifikace, které již udělil danému klientovi nebo jiným klientům, </a:t>
            </a:r>
            <a:r>
              <a:rPr lang="cs-CZ" sz="1200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a vynechá některé činnosti</a:t>
            </a:r>
            <a:r>
              <a:rPr lang="cs-CZ" sz="1200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, pak musí ve svých záznamech uvést odkaz na existující </a:t>
            </a:r>
            <a:r>
              <a:rPr lang="cs-CZ" sz="1200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certifikaci.</a:t>
            </a:r>
            <a:endParaRPr lang="cs-CZ" sz="1200" dirty="0">
              <a:solidFill>
                <a:srgbClr val="008000"/>
              </a:solidFill>
              <a:latin typeface="Arial" pitchFamily="34" charset="0"/>
              <a:cs typeface="Arial" pitchFamily="34" charset="0"/>
            </a:endParaRPr>
          </a:p>
          <a:p>
            <a:pPr algn="l" eaLnBrk="1" hangingPunct="1">
              <a:lnSpc>
                <a:spcPct val="90000"/>
              </a:lnSpc>
              <a:spcBef>
                <a:spcPts val="600"/>
              </a:spcBef>
              <a:defRPr/>
            </a:pPr>
            <a:r>
              <a:rPr lang="cs-CZ" sz="1200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 </a:t>
            </a:r>
            <a:endParaRPr lang="cs-CZ" sz="1200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Rectangle 9"/>
          <p:cNvSpPr txBox="1">
            <a:spLocks noChangeArrowheads="1"/>
          </p:cNvSpPr>
          <p:nvPr/>
        </p:nvSpPr>
        <p:spPr bwMode="auto">
          <a:xfrm>
            <a:off x="395288" y="1628800"/>
            <a:ext cx="3960812" cy="3456384"/>
          </a:xfrm>
          <a:prstGeom prst="rect">
            <a:avLst/>
          </a:prstGeom>
          <a:solidFill>
            <a:schemeClr val="bg1"/>
          </a:solidFill>
          <a:ln w="12700">
            <a:solidFill>
              <a:srgbClr val="0000FF"/>
            </a:solidFill>
            <a:miter lim="800000"/>
            <a:headEnd/>
            <a:tailEnd/>
          </a:ln>
          <a:effectLst/>
        </p:spPr>
        <p:txBody>
          <a:bodyPr/>
          <a:lstStyle/>
          <a:p>
            <a:pPr>
              <a:lnSpc>
                <a:spcPct val="90000"/>
              </a:lnSpc>
              <a:spcBef>
                <a:spcPts val="600"/>
              </a:spcBef>
            </a:pPr>
            <a:r>
              <a:rPr lang="cs-CZ" sz="1200" dirty="0" smtClean="0">
                <a:solidFill>
                  <a:srgbClr val="0000FF"/>
                </a:solidFill>
                <a:latin typeface="Arial" charset="0"/>
              </a:rPr>
              <a:t>čl. 9.1 až 9.4 Příprava k hodnocení:  </a:t>
            </a:r>
          </a:p>
          <a:p>
            <a:pPr>
              <a:lnSpc>
                <a:spcPct val="90000"/>
              </a:lnSpc>
              <a:spcBef>
                <a:spcPts val="600"/>
              </a:spcBef>
            </a:pPr>
            <a:r>
              <a:rPr lang="cs-CZ" sz="1200" dirty="0" smtClean="0">
                <a:solidFill>
                  <a:srgbClr val="0000FF"/>
                </a:solidFill>
                <a:latin typeface="Arial" charset="0"/>
              </a:rPr>
              <a:t>Přezkoumání žádosti </a:t>
            </a:r>
            <a:r>
              <a:rPr lang="cs-CZ" sz="1200" b="0" dirty="0" smtClean="0">
                <a:solidFill>
                  <a:srgbClr val="0000FF"/>
                </a:solidFill>
                <a:latin typeface="Arial" charset="0"/>
              </a:rPr>
              <a:t>provádí COV, aby zajistil že:</a:t>
            </a:r>
            <a:endParaRPr lang="cs-CZ" sz="1200" dirty="0" smtClean="0">
              <a:solidFill>
                <a:srgbClr val="0000FF"/>
              </a:solidFill>
              <a:latin typeface="Arial" charset="0"/>
            </a:endParaRPr>
          </a:p>
          <a:p>
            <a:pPr marL="171450" indent="-171450">
              <a:lnSpc>
                <a:spcPct val="90000"/>
              </a:lnSpc>
              <a:spcBef>
                <a:spcPts val="600"/>
              </a:spcBef>
              <a:buFont typeface="Wingdings" pitchFamily="2" charset="2"/>
              <a:buChar char="ü"/>
            </a:pPr>
            <a:r>
              <a:rPr lang="cs-CZ" sz="1200" b="0" dirty="0">
                <a:solidFill>
                  <a:srgbClr val="0000FF"/>
                </a:solidFill>
                <a:latin typeface="Arial" charset="0"/>
              </a:rPr>
              <a:t>požadavky na certifikaci jsou jasně </a:t>
            </a:r>
            <a:r>
              <a:rPr lang="cs-CZ" sz="1200" b="0" dirty="0" smtClean="0">
                <a:solidFill>
                  <a:srgbClr val="0000FF"/>
                </a:solidFill>
                <a:latin typeface="Arial" charset="0"/>
              </a:rPr>
              <a:t>stanoveny, dokumentovány </a:t>
            </a:r>
            <a:r>
              <a:rPr lang="cs-CZ" sz="1200" b="0" dirty="0">
                <a:solidFill>
                  <a:srgbClr val="0000FF"/>
                </a:solidFill>
                <a:latin typeface="Arial" charset="0"/>
              </a:rPr>
              <a:t>a </a:t>
            </a:r>
            <a:r>
              <a:rPr lang="cs-CZ" sz="1200" b="0" dirty="0" smtClean="0">
                <a:solidFill>
                  <a:srgbClr val="0000FF"/>
                </a:solidFill>
                <a:latin typeface="Arial" charset="0"/>
              </a:rPr>
              <a:t>pochopeny</a:t>
            </a:r>
          </a:p>
          <a:p>
            <a:pPr marL="171450" indent="-171450">
              <a:lnSpc>
                <a:spcPct val="90000"/>
              </a:lnSpc>
              <a:spcBef>
                <a:spcPts val="600"/>
              </a:spcBef>
              <a:buFont typeface="Wingdings" pitchFamily="2" charset="2"/>
              <a:buChar char="ü"/>
            </a:pPr>
            <a:r>
              <a:rPr lang="cs-CZ" sz="1200" b="0" dirty="0">
                <a:solidFill>
                  <a:srgbClr val="0000FF"/>
                </a:solidFill>
                <a:latin typeface="Arial" charset="0"/>
              </a:rPr>
              <a:t>je schopen poskytnout certifikační službu odpovídající rozsahu požadované </a:t>
            </a:r>
            <a:r>
              <a:rPr lang="cs-CZ" sz="1200" b="0" dirty="0" smtClean="0">
                <a:solidFill>
                  <a:srgbClr val="0000FF"/>
                </a:solidFill>
                <a:latin typeface="Arial" charset="0"/>
              </a:rPr>
              <a:t>certifikace</a:t>
            </a:r>
          </a:p>
          <a:p>
            <a:pPr marL="171450" indent="-171450">
              <a:lnSpc>
                <a:spcPct val="90000"/>
              </a:lnSpc>
              <a:spcBef>
                <a:spcPts val="600"/>
              </a:spcBef>
              <a:buFont typeface="Wingdings" pitchFamily="2" charset="2"/>
              <a:buChar char="ü"/>
            </a:pPr>
            <a:r>
              <a:rPr lang="cs-CZ" sz="1200" b="0" dirty="0" smtClean="0">
                <a:solidFill>
                  <a:srgbClr val="0000FF"/>
                </a:solidFill>
                <a:latin typeface="Arial" charset="0"/>
              </a:rPr>
              <a:t>případně odpovídající také umístění provozoven</a:t>
            </a:r>
          </a:p>
          <a:p>
            <a:pPr marL="171450" indent="-171450">
              <a:lnSpc>
                <a:spcPct val="90000"/>
              </a:lnSpc>
              <a:spcBef>
                <a:spcPts val="600"/>
              </a:spcBef>
              <a:buFont typeface="Wingdings" pitchFamily="2" charset="2"/>
              <a:buChar char="ü"/>
            </a:pPr>
            <a:r>
              <a:rPr lang="cs-CZ" sz="1200" b="0" dirty="0" smtClean="0">
                <a:solidFill>
                  <a:srgbClr val="0000FF"/>
                </a:solidFill>
                <a:latin typeface="Arial" charset="0"/>
              </a:rPr>
              <a:t>a všem </a:t>
            </a:r>
            <a:r>
              <a:rPr lang="cs-CZ" sz="1200" b="0" dirty="0">
                <a:solidFill>
                  <a:srgbClr val="0000FF"/>
                </a:solidFill>
                <a:latin typeface="Arial" charset="0"/>
              </a:rPr>
              <a:t>zvláštním požadavkům, například jazyku používanému žadatelem</a:t>
            </a:r>
            <a:r>
              <a:rPr lang="cs-CZ" sz="1200" b="0" dirty="0" smtClean="0">
                <a:solidFill>
                  <a:srgbClr val="0000FF"/>
                </a:solidFill>
                <a:latin typeface="Arial" charset="0"/>
              </a:rPr>
              <a:t>.</a:t>
            </a:r>
          </a:p>
          <a:p>
            <a:pPr>
              <a:lnSpc>
                <a:spcPct val="90000"/>
              </a:lnSpc>
              <a:spcBef>
                <a:spcPts val="600"/>
              </a:spcBef>
            </a:pPr>
            <a:r>
              <a:rPr lang="cs-CZ" sz="1200" b="0" dirty="0">
                <a:solidFill>
                  <a:srgbClr val="0000FF"/>
                </a:solidFill>
                <a:latin typeface="Arial" charset="0"/>
              </a:rPr>
              <a:t>Certifikační orgán musí připravit plán </a:t>
            </a:r>
            <a:r>
              <a:rPr lang="cs-CZ" sz="1200" b="0" dirty="0" smtClean="0">
                <a:solidFill>
                  <a:srgbClr val="0000FF"/>
                </a:solidFill>
                <a:latin typeface="Arial" charset="0"/>
              </a:rPr>
              <a:t>svých činností </a:t>
            </a:r>
            <a:r>
              <a:rPr lang="cs-CZ" sz="1200" b="0" dirty="0">
                <a:solidFill>
                  <a:srgbClr val="0000FF"/>
                </a:solidFill>
                <a:latin typeface="Arial" charset="0"/>
              </a:rPr>
              <a:t>tak, aby </a:t>
            </a:r>
            <a:r>
              <a:rPr lang="cs-CZ" sz="1200" b="0" dirty="0" smtClean="0">
                <a:solidFill>
                  <a:srgbClr val="0000FF"/>
                </a:solidFill>
                <a:latin typeface="Arial" charset="0"/>
              </a:rPr>
              <a:t>umožnil provedení </a:t>
            </a:r>
            <a:r>
              <a:rPr lang="cs-CZ" sz="1200" b="0" dirty="0">
                <a:solidFill>
                  <a:srgbClr val="0000FF"/>
                </a:solidFill>
                <a:latin typeface="Arial" charset="0"/>
              </a:rPr>
              <a:t>nezbytných přípravných opatření</a:t>
            </a:r>
            <a:r>
              <a:rPr lang="cs-CZ" sz="1200" b="0" dirty="0" smtClean="0">
                <a:solidFill>
                  <a:srgbClr val="0000FF"/>
                </a:solidFill>
                <a:latin typeface="Arial" charset="0"/>
              </a:rPr>
              <a:t>.</a:t>
            </a:r>
          </a:p>
          <a:p>
            <a:pPr>
              <a:lnSpc>
                <a:spcPct val="90000"/>
              </a:lnSpc>
              <a:spcBef>
                <a:spcPts val="600"/>
              </a:spcBef>
            </a:pPr>
            <a:r>
              <a:rPr lang="cs-CZ" sz="1200" b="0" dirty="0">
                <a:solidFill>
                  <a:srgbClr val="0000FF"/>
                </a:solidFill>
                <a:latin typeface="Arial" charset="0"/>
              </a:rPr>
              <a:t>Certifikační orgán musí určit přiměřeně </a:t>
            </a:r>
            <a:r>
              <a:rPr lang="cs-CZ" sz="1200" b="0" dirty="0" smtClean="0">
                <a:solidFill>
                  <a:srgbClr val="0000FF"/>
                </a:solidFill>
                <a:latin typeface="Arial" charset="0"/>
              </a:rPr>
              <a:t>kvalifikované pracovníky </a:t>
            </a:r>
            <a:r>
              <a:rPr lang="cs-CZ" sz="1200" b="0" dirty="0">
                <a:solidFill>
                  <a:srgbClr val="0000FF"/>
                </a:solidFill>
                <a:latin typeface="Arial" charset="0"/>
              </a:rPr>
              <a:t>k provedení úkolů </a:t>
            </a:r>
            <a:r>
              <a:rPr lang="cs-CZ" sz="1200" b="0" dirty="0" smtClean="0">
                <a:solidFill>
                  <a:srgbClr val="0000FF"/>
                </a:solidFill>
                <a:latin typeface="Arial" charset="0"/>
              </a:rPr>
              <a:t>specifického hodnocení a poskytnout jim příslušné dokumenty.</a:t>
            </a:r>
            <a:endParaRPr lang="cs-CZ" sz="1200" b="0" dirty="0">
              <a:solidFill>
                <a:srgbClr val="0000FF"/>
              </a:solidFill>
              <a:latin typeface="Arial" charset="0"/>
            </a:endParaRPr>
          </a:p>
        </p:txBody>
      </p:sp>
      <p:pic>
        <p:nvPicPr>
          <p:cNvPr id="7" name="Picture 25" descr="scov 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740352" y="44624"/>
            <a:ext cx="1091939" cy="836712"/>
          </a:xfrm>
          <a:prstGeom prst="rect">
            <a:avLst/>
          </a:prstGeom>
          <a:noFill/>
        </p:spPr>
      </p:pic>
      <p:sp>
        <p:nvSpPr>
          <p:cNvPr id="8" name="Rectangle 9"/>
          <p:cNvSpPr txBox="1">
            <a:spLocks noChangeArrowheads="1"/>
          </p:cNvSpPr>
          <p:nvPr/>
        </p:nvSpPr>
        <p:spPr bwMode="auto">
          <a:xfrm>
            <a:off x="4861173" y="1124744"/>
            <a:ext cx="3959225" cy="360040"/>
          </a:xfrm>
          <a:prstGeom prst="rect">
            <a:avLst/>
          </a:prstGeom>
          <a:solidFill>
            <a:schemeClr val="accent5"/>
          </a:solidFill>
          <a:ln w="19050">
            <a:noFill/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800">
                <a:solidFill>
                  <a:schemeClr val="tx1"/>
                </a:solidFill>
                <a:latin typeface="+mn-lt"/>
              </a:defRPr>
            </a:lvl2pPr>
            <a:lvl3pPr marL="9144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400">
                <a:solidFill>
                  <a:schemeClr val="tx1"/>
                </a:solidFill>
                <a:latin typeface="+mn-lt"/>
              </a:defRPr>
            </a:lvl3pPr>
            <a:lvl4pPr marL="13716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4pPr>
            <a:lvl5pPr marL="18288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5pPr>
            <a:lvl6pPr marL="228600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6pPr>
            <a:lvl7pPr marL="274320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7pPr>
            <a:lvl8pPr marL="320040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8pPr>
            <a:lvl9pPr marL="365760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algn="l" eaLnBrk="1" hangingPunct="1">
              <a:spcBef>
                <a:spcPts val="1200"/>
              </a:spcBef>
              <a:defRPr/>
            </a:pPr>
            <a:r>
              <a:rPr lang="cs-CZ" sz="18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cs-CZ" sz="1800" b="1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ČSN EN ISO/IEC 17065:2013</a:t>
            </a:r>
          </a:p>
        </p:txBody>
      </p:sp>
      <p:sp>
        <p:nvSpPr>
          <p:cNvPr id="9" name="Rectangle 9"/>
          <p:cNvSpPr txBox="1">
            <a:spLocks noChangeArrowheads="1"/>
          </p:cNvSpPr>
          <p:nvPr/>
        </p:nvSpPr>
        <p:spPr bwMode="auto">
          <a:xfrm>
            <a:off x="395536" y="1124744"/>
            <a:ext cx="3960812" cy="36004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9050">
            <a:noFill/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txBody>
          <a:bodyPr/>
          <a:lstStyle/>
          <a:p>
            <a:pPr>
              <a:spcBef>
                <a:spcPct val="20000"/>
              </a:spcBef>
            </a:pPr>
            <a:r>
              <a:rPr lang="cs-CZ" sz="1800" dirty="0" smtClean="0">
                <a:solidFill>
                  <a:srgbClr val="0000FF"/>
                </a:solidFill>
                <a:latin typeface="Arial" charset="0"/>
              </a:rPr>
              <a:t>ČSN EN 45011:1998 </a:t>
            </a:r>
            <a:endParaRPr lang="cs-CZ" sz="1800" dirty="0">
              <a:solidFill>
                <a:srgbClr val="0000FF"/>
              </a:solidFill>
              <a:latin typeface="Arial" charset="0"/>
            </a:endParaRPr>
          </a:p>
        </p:txBody>
      </p:sp>
      <p:sp>
        <p:nvSpPr>
          <p:cNvPr id="4" name="Obdélník 3"/>
          <p:cNvSpPr/>
          <p:nvPr/>
        </p:nvSpPr>
        <p:spPr bwMode="auto">
          <a:xfrm>
            <a:off x="383469" y="5229200"/>
            <a:ext cx="8437003" cy="1224136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  <a:headEnd type="none" w="med" len="med"/>
            <a:tailEnd type="none" w="med" len="med"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228600" indent="-228600">
              <a:spcBef>
                <a:spcPts val="600"/>
              </a:spcBef>
              <a:buFont typeface="+mj-lt"/>
              <a:buAutoNum type="arabicPeriod"/>
            </a:pPr>
            <a:r>
              <a:rPr lang="cs-CZ" sz="1200" b="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V ISO 17065 jsou stanoveny podobné výčty přezkoumávaných aspektů žádosti, jako v normě EN 45011.</a:t>
            </a:r>
          </a:p>
          <a:p>
            <a:pPr marL="228600" indent="-228600">
              <a:spcBef>
                <a:spcPts val="600"/>
              </a:spcBef>
              <a:buFont typeface="+mj-lt"/>
              <a:buAutoNum type="arabicPeriod"/>
            </a:pPr>
            <a:r>
              <a:rPr lang="cs-CZ" sz="1200" b="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Avšak vyskytují se </a:t>
            </a:r>
            <a:r>
              <a:rPr lang="cs-CZ" sz="1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nové požadavky </a:t>
            </a:r>
            <a:r>
              <a:rPr lang="cs-CZ" sz="1200" b="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(proces k identifikaci certifikací, s nimiž nemá COV zkušenosti, </a:t>
            </a:r>
            <a:r>
              <a:rPr lang="cs-CZ" sz="1200" b="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vedení záznamu se zdůvodněním rozhodnutí provést certifikaci</a:t>
            </a:r>
            <a:r>
              <a:rPr lang="cs-CZ" sz="1200" b="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).</a:t>
            </a:r>
          </a:p>
          <a:p>
            <a:pPr marL="228600" indent="-228600">
              <a:spcBef>
                <a:spcPts val="600"/>
              </a:spcBef>
              <a:buFont typeface="+mj-lt"/>
              <a:buAutoNum type="arabicPeriod"/>
            </a:pPr>
            <a:r>
              <a:rPr lang="cs-CZ" sz="1200" b="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Nově je řešena možnost </a:t>
            </a:r>
            <a:r>
              <a:rPr lang="cs-CZ" sz="1200" b="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využití dřívějších certifikací téhož nebo </a:t>
            </a:r>
            <a:r>
              <a:rPr lang="cs-CZ" sz="1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i jiného klienta </a:t>
            </a:r>
            <a:r>
              <a:rPr lang="cs-CZ" sz="1200" b="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– tak lze zlevnit a zrychlit certifikaci.</a:t>
            </a:r>
            <a:br>
              <a:rPr lang="cs-CZ" sz="1200" b="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</a:br>
            <a:r>
              <a:rPr lang="cs-CZ" sz="1200" b="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! Pozor na duševní vlastnictví jiného klienta !</a:t>
            </a:r>
          </a:p>
        </p:txBody>
      </p:sp>
    </p:spTree>
    <p:extLst>
      <p:ext uri="{BB962C8B-B14F-4D97-AF65-F5344CB8AC3E}">
        <p14:creationId xmlns:p14="http://schemas.microsoft.com/office/powerpoint/2010/main" val="3515582697"/>
      </p:ext>
    </p:extLst>
  </p:cSld>
  <p:clrMapOvr>
    <a:masterClrMapping/>
  </p:clrMapOvr>
  <p:transition spd="slow">
    <p:zoom dir="in"/>
  </p:transition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6987480" y="6453336"/>
            <a:ext cx="1905000" cy="252264"/>
          </a:xfrm>
          <a:noFill/>
        </p:spPr>
        <p:txBody>
          <a:bodyPr/>
          <a:lstStyle/>
          <a:p>
            <a:fld id="{F7BB68C9-A070-4C5C-8B09-CEE91A3FDE2F}" type="slidenum">
              <a:rPr lang="cs-CZ" smtClean="0">
                <a:cs typeface="Arial" charset="0"/>
              </a:rPr>
              <a:pPr/>
              <a:t>28</a:t>
            </a:fld>
            <a:endParaRPr lang="cs-CZ" dirty="0" smtClean="0">
              <a:cs typeface="Arial" charset="0"/>
            </a:endParaRPr>
          </a:p>
        </p:txBody>
      </p:sp>
      <p:sp>
        <p:nvSpPr>
          <p:cNvPr id="7782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22610" y="188566"/>
            <a:ext cx="5041478" cy="792162"/>
          </a:xfrm>
        </p:spPr>
        <p:txBody>
          <a:bodyPr/>
          <a:lstStyle/>
          <a:p>
            <a:pPr algn="l" eaLnBrk="1" hangingPunct="1">
              <a:defRPr/>
            </a:pPr>
            <a:r>
              <a:rPr lang="cs-CZ" sz="24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</a:rPr>
              <a:t>Srovnání vybraných částí norem </a:t>
            </a:r>
            <a:br>
              <a:rPr lang="cs-CZ" sz="24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</a:rPr>
            </a:br>
            <a:r>
              <a:rPr lang="cs-CZ" sz="24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</a:rPr>
              <a:t>EN 45011 a ISO/IEC 17065 (22)</a:t>
            </a:r>
            <a:endParaRPr lang="cs-CZ" sz="2400" b="1" dirty="0">
              <a:solidFill>
                <a:srgbClr val="7030A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77833" name="Rectangle 9"/>
          <p:cNvSpPr>
            <a:spLocks noGrp="1" noChangeArrowheads="1"/>
          </p:cNvSpPr>
          <p:nvPr>
            <p:ph type="subTitle" idx="1"/>
          </p:nvPr>
        </p:nvSpPr>
        <p:spPr>
          <a:xfrm>
            <a:off x="4860925" y="2492301"/>
            <a:ext cx="3959225" cy="2088827"/>
          </a:xfrm>
          <a:solidFill>
            <a:schemeClr val="bg1"/>
          </a:solidFill>
          <a:ln w="12700">
            <a:solidFill>
              <a:srgbClr val="008000"/>
            </a:solidFill>
          </a:ln>
          <a:effectLst/>
        </p:spPr>
        <p:txBody>
          <a:bodyPr/>
          <a:lstStyle/>
          <a:p>
            <a:pPr algn="l" eaLnBrk="1" hangingPunct="1">
              <a:lnSpc>
                <a:spcPct val="90000"/>
              </a:lnSpc>
              <a:spcBef>
                <a:spcPts val="600"/>
              </a:spcBef>
              <a:defRPr/>
            </a:pPr>
            <a:r>
              <a:rPr lang="cs-CZ" sz="1200" b="1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čl. 7.4.1 až 7.4.9 Hodnocení</a:t>
            </a:r>
          </a:p>
          <a:p>
            <a:pPr algn="l" eaLnBrk="1" hangingPunct="1">
              <a:lnSpc>
                <a:spcPct val="90000"/>
              </a:lnSpc>
              <a:spcBef>
                <a:spcPts val="600"/>
              </a:spcBef>
              <a:defRPr/>
            </a:pPr>
            <a:r>
              <a:rPr lang="cs-CZ" sz="12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Je velmi podrobně popsáno v článcích 7.4.1 až 7.4.9 v rozsahu jedné strany. </a:t>
            </a:r>
            <a:r>
              <a:rPr lang="cs-CZ" sz="12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Nejsou zde však rozdíly proti současné praxi.</a:t>
            </a:r>
          </a:p>
          <a:p>
            <a:pPr algn="l" eaLnBrk="1" hangingPunct="1">
              <a:lnSpc>
                <a:spcPct val="90000"/>
              </a:lnSpc>
              <a:spcBef>
                <a:spcPts val="600"/>
              </a:spcBef>
              <a:defRPr/>
            </a:pPr>
            <a:r>
              <a:rPr lang="cs-CZ" sz="1200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V Poznámce </a:t>
            </a:r>
            <a:r>
              <a:rPr lang="cs-CZ" sz="1200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2 k článku 7.4.9. </a:t>
            </a:r>
            <a:r>
              <a:rPr lang="cs-CZ" sz="1200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je uvedeno:</a:t>
            </a:r>
            <a:endParaRPr lang="cs-CZ" sz="1200" dirty="0">
              <a:solidFill>
                <a:srgbClr val="008000"/>
              </a:solidFill>
              <a:latin typeface="Arial" pitchFamily="34" charset="0"/>
              <a:cs typeface="Arial" pitchFamily="34" charset="0"/>
            </a:endParaRPr>
          </a:p>
          <a:p>
            <a:pPr algn="l" eaLnBrk="1" hangingPunct="1">
              <a:lnSpc>
                <a:spcPct val="90000"/>
              </a:lnSpc>
              <a:spcBef>
                <a:spcPts val="600"/>
              </a:spcBef>
              <a:defRPr/>
            </a:pPr>
            <a:r>
              <a:rPr lang="cs-CZ" sz="1200" b="1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Certifikační schéma může stanovit</a:t>
            </a:r>
            <a:r>
              <a:rPr lang="cs-CZ" sz="1200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, zda je hodnocení prováděno certifikačním orgánem, případně na jeho odpovědnost, nebo zda je </a:t>
            </a:r>
            <a:r>
              <a:rPr lang="cs-CZ" sz="12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prováděno před podáním žádosti</a:t>
            </a:r>
            <a:r>
              <a:rPr lang="cs-CZ" sz="1200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 k procesu certifikace. V </a:t>
            </a:r>
            <a:r>
              <a:rPr lang="cs-CZ" sz="1200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posledním </a:t>
            </a:r>
            <a:r>
              <a:rPr lang="cs-CZ" sz="1200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případě nejsou požadavky 7.4 </a:t>
            </a:r>
            <a:r>
              <a:rPr lang="cs-CZ" sz="1200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aplikovatelné.</a:t>
            </a:r>
            <a:endParaRPr lang="cs-CZ" sz="1200" dirty="0">
              <a:solidFill>
                <a:srgbClr val="008000"/>
              </a:solidFill>
              <a:latin typeface="Arial" pitchFamily="34" charset="0"/>
              <a:cs typeface="Arial" pitchFamily="34" charset="0"/>
            </a:endParaRPr>
          </a:p>
          <a:p>
            <a:pPr algn="l" eaLnBrk="1" hangingPunct="1">
              <a:lnSpc>
                <a:spcPct val="90000"/>
              </a:lnSpc>
              <a:spcBef>
                <a:spcPts val="600"/>
              </a:spcBef>
              <a:defRPr/>
            </a:pPr>
            <a:endParaRPr lang="cs-CZ" sz="1200" dirty="0" smtClean="0">
              <a:solidFill>
                <a:srgbClr val="008000"/>
              </a:solidFill>
              <a:latin typeface="Arial" pitchFamily="34" charset="0"/>
              <a:cs typeface="Arial" pitchFamily="34" charset="0"/>
            </a:endParaRPr>
          </a:p>
          <a:p>
            <a:pPr algn="l" eaLnBrk="1" hangingPunct="1">
              <a:lnSpc>
                <a:spcPct val="90000"/>
              </a:lnSpc>
              <a:spcBef>
                <a:spcPts val="600"/>
              </a:spcBef>
              <a:defRPr/>
            </a:pPr>
            <a:endParaRPr lang="cs-CZ" sz="1200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Rectangle 9"/>
          <p:cNvSpPr txBox="1">
            <a:spLocks noChangeArrowheads="1"/>
          </p:cNvSpPr>
          <p:nvPr/>
        </p:nvSpPr>
        <p:spPr bwMode="auto">
          <a:xfrm>
            <a:off x="395288" y="2492301"/>
            <a:ext cx="3960812" cy="2088827"/>
          </a:xfrm>
          <a:prstGeom prst="rect">
            <a:avLst/>
          </a:prstGeom>
          <a:solidFill>
            <a:schemeClr val="bg1"/>
          </a:solidFill>
          <a:ln w="12700">
            <a:solidFill>
              <a:srgbClr val="0000FF"/>
            </a:solidFill>
            <a:miter lim="800000"/>
            <a:headEnd/>
            <a:tailEnd/>
          </a:ln>
          <a:effectLst/>
        </p:spPr>
        <p:txBody>
          <a:bodyPr/>
          <a:lstStyle/>
          <a:p>
            <a:pPr>
              <a:lnSpc>
                <a:spcPct val="90000"/>
              </a:lnSpc>
              <a:spcBef>
                <a:spcPts val="600"/>
              </a:spcBef>
            </a:pPr>
            <a:r>
              <a:rPr lang="cs-CZ" sz="1200" dirty="0" smtClean="0">
                <a:solidFill>
                  <a:srgbClr val="0000FF"/>
                </a:solidFill>
                <a:latin typeface="Arial" charset="0"/>
              </a:rPr>
              <a:t>čl. 10: Hodnocení</a:t>
            </a:r>
          </a:p>
          <a:p>
            <a:pPr>
              <a:lnSpc>
                <a:spcPct val="90000"/>
              </a:lnSpc>
              <a:spcBef>
                <a:spcPts val="600"/>
              </a:spcBef>
            </a:pPr>
            <a:r>
              <a:rPr lang="cs-CZ" sz="1200" b="0" dirty="0">
                <a:solidFill>
                  <a:srgbClr val="0000FF"/>
                </a:solidFill>
                <a:latin typeface="Arial" charset="0"/>
              </a:rPr>
              <a:t>Certifikační orgán musí hodnotit výrobky žadatele podle norem v rozsahu definovaném v jeho žádosti a podle všech certifikačních kritérií specifikovaných v pravidlech schématu</a:t>
            </a:r>
            <a:r>
              <a:rPr lang="cs-CZ" sz="1200" b="0" dirty="0" smtClean="0">
                <a:solidFill>
                  <a:srgbClr val="0000FF"/>
                </a:solidFill>
                <a:latin typeface="Arial" charset="0"/>
              </a:rPr>
              <a:t>.</a:t>
            </a:r>
          </a:p>
          <a:p>
            <a:pPr>
              <a:lnSpc>
                <a:spcPct val="90000"/>
              </a:lnSpc>
              <a:spcBef>
                <a:spcPts val="600"/>
              </a:spcBef>
            </a:pPr>
            <a:endParaRPr lang="cs-CZ" sz="1200" b="0" dirty="0">
              <a:solidFill>
                <a:srgbClr val="0000FF"/>
              </a:solidFill>
              <a:latin typeface="Arial" charset="0"/>
            </a:endParaRPr>
          </a:p>
          <a:p>
            <a:pPr>
              <a:lnSpc>
                <a:spcPct val="90000"/>
              </a:lnSpc>
              <a:spcBef>
                <a:spcPts val="600"/>
              </a:spcBef>
            </a:pPr>
            <a:r>
              <a:rPr lang="cs-CZ" sz="1200" b="0" dirty="0" smtClean="0">
                <a:solidFill>
                  <a:srgbClr val="000000"/>
                </a:solidFill>
                <a:latin typeface="Arial" charset="0"/>
              </a:rPr>
              <a:t>(V EN 45011 je tomuto procesu věnována jediná věta)</a:t>
            </a:r>
            <a:endParaRPr lang="cs-CZ" sz="1200" b="0" dirty="0">
              <a:solidFill>
                <a:srgbClr val="000000"/>
              </a:solidFill>
              <a:latin typeface="Arial" charset="0"/>
            </a:endParaRPr>
          </a:p>
        </p:txBody>
      </p:sp>
      <p:pic>
        <p:nvPicPr>
          <p:cNvPr id="7" name="Picture 25" descr="scov 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740352" y="44624"/>
            <a:ext cx="1091939" cy="836712"/>
          </a:xfrm>
          <a:prstGeom prst="rect">
            <a:avLst/>
          </a:prstGeom>
          <a:noFill/>
        </p:spPr>
      </p:pic>
      <p:sp>
        <p:nvSpPr>
          <p:cNvPr id="8" name="Rectangle 9"/>
          <p:cNvSpPr txBox="1">
            <a:spLocks noChangeArrowheads="1"/>
          </p:cNvSpPr>
          <p:nvPr/>
        </p:nvSpPr>
        <p:spPr bwMode="auto">
          <a:xfrm>
            <a:off x="4861173" y="1844824"/>
            <a:ext cx="3959225" cy="360040"/>
          </a:xfrm>
          <a:prstGeom prst="rect">
            <a:avLst/>
          </a:prstGeom>
          <a:solidFill>
            <a:schemeClr val="accent5"/>
          </a:solidFill>
          <a:ln w="19050">
            <a:noFill/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800">
                <a:solidFill>
                  <a:schemeClr val="tx1"/>
                </a:solidFill>
                <a:latin typeface="+mn-lt"/>
              </a:defRPr>
            </a:lvl2pPr>
            <a:lvl3pPr marL="9144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400">
                <a:solidFill>
                  <a:schemeClr val="tx1"/>
                </a:solidFill>
                <a:latin typeface="+mn-lt"/>
              </a:defRPr>
            </a:lvl3pPr>
            <a:lvl4pPr marL="13716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4pPr>
            <a:lvl5pPr marL="18288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5pPr>
            <a:lvl6pPr marL="228600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6pPr>
            <a:lvl7pPr marL="274320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7pPr>
            <a:lvl8pPr marL="320040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8pPr>
            <a:lvl9pPr marL="365760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algn="l" eaLnBrk="1" hangingPunct="1">
              <a:spcBef>
                <a:spcPts val="1200"/>
              </a:spcBef>
              <a:defRPr/>
            </a:pPr>
            <a:r>
              <a:rPr lang="cs-CZ" sz="18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cs-CZ" sz="1800" b="1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ČSN EN ISO/IEC 17065:2013</a:t>
            </a:r>
          </a:p>
        </p:txBody>
      </p:sp>
      <p:sp>
        <p:nvSpPr>
          <p:cNvPr id="9" name="Rectangle 9"/>
          <p:cNvSpPr txBox="1">
            <a:spLocks noChangeArrowheads="1"/>
          </p:cNvSpPr>
          <p:nvPr/>
        </p:nvSpPr>
        <p:spPr bwMode="auto">
          <a:xfrm>
            <a:off x="395536" y="1844824"/>
            <a:ext cx="3960812" cy="36004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9050">
            <a:noFill/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txBody>
          <a:bodyPr/>
          <a:lstStyle/>
          <a:p>
            <a:pPr>
              <a:spcBef>
                <a:spcPct val="20000"/>
              </a:spcBef>
            </a:pPr>
            <a:r>
              <a:rPr lang="cs-CZ" sz="1800" dirty="0" smtClean="0">
                <a:solidFill>
                  <a:srgbClr val="0000FF"/>
                </a:solidFill>
                <a:latin typeface="Arial" charset="0"/>
              </a:rPr>
              <a:t>ČSN EN 45011:1998 </a:t>
            </a:r>
            <a:endParaRPr lang="cs-CZ" sz="1800" dirty="0">
              <a:solidFill>
                <a:srgbClr val="0000FF"/>
              </a:solidFill>
              <a:latin typeface="Arial" charset="0"/>
            </a:endParaRPr>
          </a:p>
        </p:txBody>
      </p:sp>
      <p:sp>
        <p:nvSpPr>
          <p:cNvPr id="4" name="Obdélník 3"/>
          <p:cNvSpPr/>
          <p:nvPr/>
        </p:nvSpPr>
        <p:spPr bwMode="auto">
          <a:xfrm>
            <a:off x="395288" y="4797152"/>
            <a:ext cx="8437003" cy="1368152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  <a:headEnd type="none" w="med" len="med"/>
            <a:tailEnd type="none" w="med" len="med"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>
              <a:spcBef>
                <a:spcPts val="600"/>
              </a:spcBef>
            </a:pPr>
            <a:r>
              <a:rPr lang="cs-CZ" sz="1200" b="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Postup hodnocení je popsán velmi podrobně, včetně řízení externích zdrojů a informování klienta o (dílčích) neshodách. Nevymyká se však běžné praxi certifikace produktů podle EN 45011. </a:t>
            </a:r>
          </a:p>
          <a:p>
            <a:pPr>
              <a:spcBef>
                <a:spcPts val="600"/>
              </a:spcBef>
            </a:pPr>
            <a:r>
              <a:rPr lang="cs-CZ" sz="1200" b="0" dirty="0" smtClean="0">
                <a:solidFill>
                  <a:schemeClr val="accent2"/>
                </a:solidFill>
                <a:latin typeface="Arial" pitchFamily="34" charset="0"/>
                <a:cs typeface="Arial" pitchFamily="34" charset="0"/>
              </a:rPr>
              <a:t>Zajímavá je však (zdánlivě paradoxní) možnost provedení hodnocení před podáním žádosti. Zřejmě legalizuje možnost použití historických dat z certifikací a zkoušek provedených pro téhož nebo jiného klienta v minulosti.</a:t>
            </a:r>
          </a:p>
          <a:p>
            <a:pPr>
              <a:spcBef>
                <a:spcPts val="600"/>
              </a:spcBef>
            </a:pPr>
            <a:r>
              <a:rPr lang="cs-CZ" sz="1200" b="0" dirty="0" smtClean="0">
                <a:solidFill>
                  <a:schemeClr val="accent2"/>
                </a:solidFill>
                <a:latin typeface="Arial" pitchFamily="34" charset="0"/>
                <a:cs typeface="Arial" pitchFamily="34" charset="0"/>
              </a:rPr>
              <a:t>Umožňuje také klientovi požádat o předběžné hodnocení (např. prototypu) mimo rámec oficiální certifikace, a v příznivém případě podat žádost o certifikaci. </a:t>
            </a:r>
            <a:endParaRPr lang="en-US" sz="1200" b="0" dirty="0">
              <a:solidFill>
                <a:schemeClr val="accent2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78561323"/>
      </p:ext>
    </p:extLst>
  </p:cSld>
  <p:clrMapOvr>
    <a:masterClrMapping/>
  </p:clrMapOvr>
  <p:transition spd="slow">
    <p:zoom dir="in"/>
  </p:transition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6987480" y="6453336"/>
            <a:ext cx="1905000" cy="252264"/>
          </a:xfrm>
          <a:noFill/>
        </p:spPr>
        <p:txBody>
          <a:bodyPr/>
          <a:lstStyle/>
          <a:p>
            <a:fld id="{F7BB68C9-A070-4C5C-8B09-CEE91A3FDE2F}" type="slidenum">
              <a:rPr lang="cs-CZ" smtClean="0">
                <a:cs typeface="Arial" charset="0"/>
              </a:rPr>
              <a:pPr/>
              <a:t>29</a:t>
            </a:fld>
            <a:endParaRPr lang="cs-CZ" dirty="0" smtClean="0">
              <a:cs typeface="Arial" charset="0"/>
            </a:endParaRPr>
          </a:p>
        </p:txBody>
      </p:sp>
      <p:sp>
        <p:nvSpPr>
          <p:cNvPr id="7782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22610" y="188566"/>
            <a:ext cx="5041478" cy="792162"/>
          </a:xfrm>
        </p:spPr>
        <p:txBody>
          <a:bodyPr/>
          <a:lstStyle/>
          <a:p>
            <a:pPr algn="l" eaLnBrk="1" hangingPunct="1">
              <a:defRPr/>
            </a:pPr>
            <a:r>
              <a:rPr lang="cs-CZ" sz="24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</a:rPr>
              <a:t>Srovnání vybraných částí norem </a:t>
            </a:r>
            <a:br>
              <a:rPr lang="cs-CZ" sz="24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</a:rPr>
            </a:br>
            <a:r>
              <a:rPr lang="cs-CZ" sz="24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</a:rPr>
              <a:t>EN 45011 a ISO/IEC 17065 (23)</a:t>
            </a:r>
            <a:endParaRPr lang="cs-CZ" sz="2400" b="1" dirty="0">
              <a:solidFill>
                <a:srgbClr val="7030A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77833" name="Rectangle 9"/>
          <p:cNvSpPr>
            <a:spLocks noGrp="1" noChangeArrowheads="1"/>
          </p:cNvSpPr>
          <p:nvPr>
            <p:ph type="subTitle" idx="1"/>
          </p:nvPr>
        </p:nvSpPr>
        <p:spPr>
          <a:xfrm>
            <a:off x="4860925" y="1700808"/>
            <a:ext cx="3959225" cy="3888432"/>
          </a:xfrm>
          <a:solidFill>
            <a:schemeClr val="bg1"/>
          </a:solidFill>
          <a:ln w="12700">
            <a:solidFill>
              <a:srgbClr val="008000"/>
            </a:solidFill>
          </a:ln>
          <a:effectLst/>
        </p:spPr>
        <p:txBody>
          <a:bodyPr/>
          <a:lstStyle/>
          <a:p>
            <a:pPr algn="l" eaLnBrk="1" hangingPunct="1">
              <a:lnSpc>
                <a:spcPct val="90000"/>
              </a:lnSpc>
              <a:spcBef>
                <a:spcPts val="600"/>
              </a:spcBef>
              <a:defRPr/>
            </a:pPr>
            <a:r>
              <a:rPr lang="cs-CZ" sz="1200" b="1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čl. </a:t>
            </a:r>
            <a:r>
              <a:rPr lang="cs-CZ" sz="1200" b="1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7.6.1 až 7.6.4</a:t>
            </a:r>
            <a:r>
              <a:rPr lang="cs-CZ" sz="1200" b="1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:  Rozhodnutí o </a:t>
            </a:r>
            <a:r>
              <a:rPr lang="cs-CZ" sz="1200" b="1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certifikaci</a:t>
            </a:r>
          </a:p>
          <a:p>
            <a:pPr algn="l" eaLnBrk="1" hangingPunct="1">
              <a:lnSpc>
                <a:spcPct val="90000"/>
              </a:lnSpc>
              <a:spcBef>
                <a:spcPts val="600"/>
              </a:spcBef>
              <a:defRPr/>
            </a:pPr>
            <a:r>
              <a:rPr lang="cs-CZ" sz="1200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COV je </a:t>
            </a:r>
            <a:r>
              <a:rPr lang="cs-CZ" sz="1200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odpovědný za svá rozhodnutí a musí si udržovat pravomoc rozhodovat v záležitostech týkajících se </a:t>
            </a:r>
            <a:r>
              <a:rPr lang="cs-CZ" sz="1200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certifikace.</a:t>
            </a:r>
          </a:p>
          <a:p>
            <a:pPr algn="l" eaLnBrk="1" hangingPunct="1">
              <a:lnSpc>
                <a:spcPct val="90000"/>
              </a:lnSpc>
              <a:spcBef>
                <a:spcPts val="600"/>
              </a:spcBef>
              <a:defRPr/>
            </a:pPr>
            <a:r>
              <a:rPr lang="cs-CZ" sz="1200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COV musí </a:t>
            </a:r>
            <a:r>
              <a:rPr lang="cs-CZ" sz="1200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pověřit alespoň jednu osobu </a:t>
            </a:r>
            <a:r>
              <a:rPr lang="cs-CZ" sz="1200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(nezapojenou v procesu hodnocení) učiněním rozhodnutí </a:t>
            </a:r>
            <a:r>
              <a:rPr lang="cs-CZ" sz="1200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o certifikaci založeném na všech informacích vztahujících se k hodnocení, jeho přezkoumání </a:t>
            </a:r>
            <a:r>
              <a:rPr lang="cs-CZ" sz="1200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i na </a:t>
            </a:r>
            <a:r>
              <a:rPr lang="cs-CZ" sz="1200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jiných důležitých informacích. </a:t>
            </a:r>
            <a:r>
              <a:rPr lang="cs-CZ" sz="1200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Osoba </a:t>
            </a:r>
            <a:r>
              <a:rPr lang="cs-CZ" sz="1200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pověřená </a:t>
            </a:r>
            <a:r>
              <a:rPr lang="cs-CZ" sz="1200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k </a:t>
            </a:r>
            <a:r>
              <a:rPr lang="cs-CZ" sz="1200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provedení rozhodnutí o certifikaci, musí být zaměstnána nebo vázána smlouvou s jedním z následujících:</a:t>
            </a:r>
          </a:p>
          <a:p>
            <a:pPr marL="171450" indent="-171450" algn="l" eaLnBrk="1" hangingPunct="1">
              <a:lnSpc>
                <a:spcPct val="90000"/>
              </a:lnSpc>
              <a:spcBef>
                <a:spcPts val="600"/>
              </a:spcBef>
              <a:buFont typeface="Arial" pitchFamily="34" charset="0"/>
              <a:buChar char="-"/>
              <a:defRPr/>
            </a:pPr>
            <a:r>
              <a:rPr lang="cs-CZ" sz="1200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s COV nebo subjektem</a:t>
            </a:r>
            <a:r>
              <a:rPr lang="cs-CZ" sz="1200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, který je pod organizačním řízením </a:t>
            </a:r>
            <a:r>
              <a:rPr lang="cs-CZ" sz="1200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COV, jmenovitě:</a:t>
            </a:r>
            <a:endParaRPr lang="cs-CZ" sz="1200" dirty="0">
              <a:solidFill>
                <a:srgbClr val="008000"/>
              </a:solidFill>
              <a:latin typeface="Arial" pitchFamily="34" charset="0"/>
              <a:cs typeface="Arial" pitchFamily="34" charset="0"/>
            </a:endParaRPr>
          </a:p>
          <a:p>
            <a:pPr marL="171450" indent="-171450" algn="l" eaLnBrk="1" hangingPunct="1">
              <a:lnSpc>
                <a:spcPct val="90000"/>
              </a:lnSpc>
              <a:spcBef>
                <a:spcPts val="600"/>
              </a:spcBef>
              <a:buFont typeface="Arial" pitchFamily="34" charset="0"/>
              <a:buChar char="-"/>
              <a:defRPr/>
            </a:pPr>
            <a:r>
              <a:rPr lang="cs-CZ" sz="1200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celkové </a:t>
            </a:r>
            <a:r>
              <a:rPr lang="cs-CZ" sz="1200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nebo majoritní vlastnictví jiného subjektu certifikačním </a:t>
            </a:r>
            <a:r>
              <a:rPr lang="cs-CZ" sz="1200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orgánem COV</a:t>
            </a:r>
            <a:endParaRPr lang="cs-CZ" sz="1200" dirty="0">
              <a:solidFill>
                <a:srgbClr val="008000"/>
              </a:solidFill>
              <a:latin typeface="Arial" pitchFamily="34" charset="0"/>
              <a:cs typeface="Arial" pitchFamily="34" charset="0"/>
            </a:endParaRPr>
          </a:p>
          <a:p>
            <a:pPr marL="171450" indent="-171450" algn="l" eaLnBrk="1" hangingPunct="1">
              <a:lnSpc>
                <a:spcPct val="90000"/>
              </a:lnSpc>
              <a:spcBef>
                <a:spcPts val="600"/>
              </a:spcBef>
              <a:buFont typeface="Arial" pitchFamily="34" charset="0"/>
              <a:buChar char="-"/>
              <a:defRPr/>
            </a:pPr>
            <a:r>
              <a:rPr lang="cs-CZ" sz="1200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majoritní </a:t>
            </a:r>
            <a:r>
              <a:rPr lang="cs-CZ" sz="1200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účast v představenstvu jiného subjektu certifikačním </a:t>
            </a:r>
            <a:r>
              <a:rPr lang="cs-CZ" sz="1200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orgánem</a:t>
            </a:r>
            <a:r>
              <a:rPr lang="cs-CZ" sz="1200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;</a:t>
            </a:r>
          </a:p>
          <a:p>
            <a:pPr marL="171450" indent="-171450" algn="l" eaLnBrk="1" hangingPunct="1">
              <a:lnSpc>
                <a:spcPct val="90000"/>
              </a:lnSpc>
              <a:spcBef>
                <a:spcPts val="600"/>
              </a:spcBef>
              <a:buFont typeface="Arial" pitchFamily="34" charset="0"/>
              <a:buChar char="-"/>
              <a:defRPr/>
            </a:pPr>
            <a:r>
              <a:rPr lang="cs-CZ" sz="1200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dokumentovaná </a:t>
            </a:r>
            <a:r>
              <a:rPr lang="cs-CZ" sz="1200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pravomoc </a:t>
            </a:r>
            <a:r>
              <a:rPr lang="cs-CZ" sz="1200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COV u </a:t>
            </a:r>
            <a:r>
              <a:rPr lang="cs-CZ" sz="1200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jiného subjektu </a:t>
            </a:r>
            <a:r>
              <a:rPr lang="cs-CZ" sz="1200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cs-CZ" sz="1200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</a:br>
            <a:r>
              <a:rPr lang="cs-CZ" sz="1200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v </a:t>
            </a:r>
            <a:r>
              <a:rPr lang="cs-CZ" sz="1200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rámci sítě právnických osob </a:t>
            </a:r>
            <a:r>
              <a:rPr lang="cs-CZ" sz="1200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propojené </a:t>
            </a:r>
            <a:r>
              <a:rPr lang="cs-CZ" sz="1200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vlastnictvím nebo řízené představenstvem</a:t>
            </a:r>
          </a:p>
          <a:p>
            <a:pPr algn="l" eaLnBrk="1" hangingPunct="1">
              <a:lnSpc>
                <a:spcPct val="90000"/>
              </a:lnSpc>
              <a:spcBef>
                <a:spcPts val="600"/>
              </a:spcBef>
              <a:defRPr/>
            </a:pPr>
            <a:endParaRPr lang="cs-CZ" sz="1200" dirty="0" smtClean="0">
              <a:solidFill>
                <a:srgbClr val="008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Rectangle 9"/>
          <p:cNvSpPr txBox="1">
            <a:spLocks noChangeArrowheads="1"/>
          </p:cNvSpPr>
          <p:nvPr/>
        </p:nvSpPr>
        <p:spPr bwMode="auto">
          <a:xfrm>
            <a:off x="395288" y="1700808"/>
            <a:ext cx="3960812" cy="3888432"/>
          </a:xfrm>
          <a:prstGeom prst="rect">
            <a:avLst/>
          </a:prstGeom>
          <a:solidFill>
            <a:schemeClr val="bg1"/>
          </a:solidFill>
          <a:ln w="12700">
            <a:solidFill>
              <a:srgbClr val="0000FF"/>
            </a:solidFill>
            <a:miter lim="800000"/>
            <a:headEnd/>
            <a:tailEnd/>
          </a:ln>
          <a:effectLst/>
        </p:spPr>
        <p:txBody>
          <a:bodyPr/>
          <a:lstStyle/>
          <a:p>
            <a:pPr>
              <a:lnSpc>
                <a:spcPct val="90000"/>
              </a:lnSpc>
              <a:spcBef>
                <a:spcPts val="600"/>
              </a:spcBef>
            </a:pPr>
            <a:r>
              <a:rPr lang="cs-CZ" sz="1200" dirty="0" smtClean="0">
                <a:solidFill>
                  <a:srgbClr val="0000FF"/>
                </a:solidFill>
                <a:latin typeface="Arial" charset="0"/>
              </a:rPr>
              <a:t>čl. 12.1 a 12.2:  Rozhodnutí o certifikaci</a:t>
            </a:r>
            <a:endParaRPr lang="cs-CZ" sz="1200" dirty="0">
              <a:solidFill>
                <a:srgbClr val="0000FF"/>
              </a:solidFill>
              <a:latin typeface="Arial" charset="0"/>
            </a:endParaRPr>
          </a:p>
          <a:p>
            <a:pPr>
              <a:lnSpc>
                <a:spcPct val="90000"/>
              </a:lnSpc>
              <a:spcBef>
                <a:spcPts val="600"/>
              </a:spcBef>
            </a:pPr>
            <a:r>
              <a:rPr lang="cs-CZ" sz="1200" b="0" dirty="0" smtClean="0">
                <a:solidFill>
                  <a:srgbClr val="0000FF"/>
                </a:solidFill>
                <a:latin typeface="Arial" charset="0"/>
              </a:rPr>
              <a:t>Rozhodnutí, </a:t>
            </a:r>
            <a:r>
              <a:rPr lang="cs-CZ" sz="1200" b="0" dirty="0">
                <a:solidFill>
                  <a:srgbClr val="0000FF"/>
                </a:solidFill>
                <a:latin typeface="Arial" charset="0"/>
              </a:rPr>
              <a:t>zda certifikovat </a:t>
            </a:r>
            <a:r>
              <a:rPr lang="cs-CZ" sz="1200" b="0" dirty="0" smtClean="0">
                <a:solidFill>
                  <a:srgbClr val="0000FF"/>
                </a:solidFill>
                <a:latin typeface="Arial" charset="0"/>
              </a:rPr>
              <a:t>výrobek, </a:t>
            </a:r>
            <a:r>
              <a:rPr lang="cs-CZ" sz="1200" b="0" dirty="0">
                <a:solidFill>
                  <a:srgbClr val="0000FF"/>
                </a:solidFill>
                <a:latin typeface="Arial" charset="0"/>
              </a:rPr>
              <a:t>musí </a:t>
            </a:r>
            <a:r>
              <a:rPr lang="cs-CZ" sz="1200" b="0" dirty="0" smtClean="0">
                <a:solidFill>
                  <a:srgbClr val="0000FF"/>
                </a:solidFill>
                <a:latin typeface="Arial" charset="0"/>
              </a:rPr>
              <a:t>COV přijmout </a:t>
            </a:r>
            <a:r>
              <a:rPr lang="cs-CZ" sz="1200" b="0" dirty="0">
                <a:solidFill>
                  <a:srgbClr val="0000FF"/>
                </a:solidFill>
                <a:latin typeface="Arial" charset="0"/>
              </a:rPr>
              <a:t>na základě informací shromážděných </a:t>
            </a:r>
            <a:r>
              <a:rPr lang="cs-CZ" sz="1200" b="0" dirty="0" smtClean="0">
                <a:solidFill>
                  <a:srgbClr val="0000FF"/>
                </a:solidFill>
                <a:latin typeface="Arial" charset="0"/>
              </a:rPr>
              <a:t>v </a:t>
            </a:r>
            <a:r>
              <a:rPr lang="cs-CZ" sz="1200" b="0" dirty="0">
                <a:solidFill>
                  <a:srgbClr val="0000FF"/>
                </a:solidFill>
                <a:latin typeface="Arial" charset="0"/>
              </a:rPr>
              <a:t>procesu hodnocení a </a:t>
            </a:r>
            <a:r>
              <a:rPr lang="cs-CZ" sz="1200" b="0" dirty="0" smtClean="0">
                <a:solidFill>
                  <a:srgbClr val="0000FF"/>
                </a:solidFill>
                <a:latin typeface="Arial" charset="0"/>
              </a:rPr>
              <a:t>dalších významných informací.</a:t>
            </a:r>
          </a:p>
          <a:p>
            <a:pPr>
              <a:lnSpc>
                <a:spcPct val="90000"/>
              </a:lnSpc>
              <a:spcBef>
                <a:spcPts val="600"/>
              </a:spcBef>
            </a:pPr>
            <a:r>
              <a:rPr lang="cs-CZ" sz="1200" b="0" dirty="0" smtClean="0">
                <a:solidFill>
                  <a:srgbClr val="0000FF"/>
                </a:solidFill>
                <a:latin typeface="Arial" charset="0"/>
              </a:rPr>
              <a:t>COV </a:t>
            </a:r>
            <a:r>
              <a:rPr lang="cs-CZ" sz="1200" b="0" dirty="0" smtClean="0">
                <a:solidFill>
                  <a:srgbClr val="C00000"/>
                </a:solidFill>
                <a:latin typeface="Arial" charset="0"/>
              </a:rPr>
              <a:t>nesmí </a:t>
            </a:r>
            <a:r>
              <a:rPr lang="cs-CZ" sz="1200" b="0" dirty="0">
                <a:solidFill>
                  <a:srgbClr val="C00000"/>
                </a:solidFill>
                <a:latin typeface="Arial" charset="0"/>
              </a:rPr>
              <a:t>přenést pravomoc udělovat</a:t>
            </a:r>
            <a:r>
              <a:rPr lang="cs-CZ" sz="1200" b="0" dirty="0">
                <a:solidFill>
                  <a:srgbClr val="0000FF"/>
                </a:solidFill>
                <a:latin typeface="Arial" charset="0"/>
              </a:rPr>
              <a:t>, udržovat, rozšiřovat, pozastavovat nebo </a:t>
            </a:r>
            <a:r>
              <a:rPr lang="cs-CZ" sz="1200" b="0" dirty="0">
                <a:solidFill>
                  <a:srgbClr val="C00000"/>
                </a:solidFill>
                <a:latin typeface="Arial" charset="0"/>
              </a:rPr>
              <a:t>odnímat certifikaci na externí osobu </a:t>
            </a:r>
            <a:r>
              <a:rPr lang="cs-CZ" sz="1200" b="0" dirty="0">
                <a:solidFill>
                  <a:srgbClr val="0000FF"/>
                </a:solidFill>
                <a:latin typeface="Arial" charset="0"/>
              </a:rPr>
              <a:t>nebo orgán.</a:t>
            </a:r>
          </a:p>
        </p:txBody>
      </p:sp>
      <p:pic>
        <p:nvPicPr>
          <p:cNvPr id="7" name="Picture 25" descr="scov 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740352" y="44624"/>
            <a:ext cx="1091939" cy="836712"/>
          </a:xfrm>
          <a:prstGeom prst="rect">
            <a:avLst/>
          </a:prstGeom>
          <a:noFill/>
        </p:spPr>
      </p:pic>
      <p:sp>
        <p:nvSpPr>
          <p:cNvPr id="8" name="Rectangle 9"/>
          <p:cNvSpPr txBox="1">
            <a:spLocks noChangeArrowheads="1"/>
          </p:cNvSpPr>
          <p:nvPr/>
        </p:nvSpPr>
        <p:spPr bwMode="auto">
          <a:xfrm>
            <a:off x="4861173" y="1196752"/>
            <a:ext cx="3959225" cy="360040"/>
          </a:xfrm>
          <a:prstGeom prst="rect">
            <a:avLst/>
          </a:prstGeom>
          <a:solidFill>
            <a:schemeClr val="accent5"/>
          </a:solidFill>
          <a:ln w="19050">
            <a:noFill/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800">
                <a:solidFill>
                  <a:schemeClr val="tx1"/>
                </a:solidFill>
                <a:latin typeface="+mn-lt"/>
              </a:defRPr>
            </a:lvl2pPr>
            <a:lvl3pPr marL="9144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400">
                <a:solidFill>
                  <a:schemeClr val="tx1"/>
                </a:solidFill>
                <a:latin typeface="+mn-lt"/>
              </a:defRPr>
            </a:lvl3pPr>
            <a:lvl4pPr marL="13716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4pPr>
            <a:lvl5pPr marL="18288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5pPr>
            <a:lvl6pPr marL="228600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6pPr>
            <a:lvl7pPr marL="274320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7pPr>
            <a:lvl8pPr marL="320040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8pPr>
            <a:lvl9pPr marL="365760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algn="l" eaLnBrk="1" hangingPunct="1">
              <a:spcBef>
                <a:spcPts val="1200"/>
              </a:spcBef>
              <a:defRPr/>
            </a:pPr>
            <a:r>
              <a:rPr lang="cs-CZ" sz="18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cs-CZ" sz="1800" b="1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ČSN EN ISO/IEC 17065:2013</a:t>
            </a:r>
          </a:p>
        </p:txBody>
      </p:sp>
      <p:sp>
        <p:nvSpPr>
          <p:cNvPr id="9" name="Rectangle 9"/>
          <p:cNvSpPr txBox="1">
            <a:spLocks noChangeArrowheads="1"/>
          </p:cNvSpPr>
          <p:nvPr/>
        </p:nvSpPr>
        <p:spPr bwMode="auto">
          <a:xfrm>
            <a:off x="395536" y="1196752"/>
            <a:ext cx="3960812" cy="36004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9050">
            <a:noFill/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txBody>
          <a:bodyPr/>
          <a:lstStyle/>
          <a:p>
            <a:pPr>
              <a:spcBef>
                <a:spcPct val="20000"/>
              </a:spcBef>
            </a:pPr>
            <a:r>
              <a:rPr lang="cs-CZ" sz="1800" dirty="0" smtClean="0">
                <a:solidFill>
                  <a:srgbClr val="0000FF"/>
                </a:solidFill>
                <a:latin typeface="Arial" charset="0"/>
              </a:rPr>
              <a:t>ČSN EN 45011:1998 </a:t>
            </a:r>
            <a:endParaRPr lang="cs-CZ" sz="1800" dirty="0">
              <a:solidFill>
                <a:srgbClr val="0000FF"/>
              </a:solidFill>
              <a:latin typeface="Arial" charset="0"/>
            </a:endParaRPr>
          </a:p>
        </p:txBody>
      </p:sp>
      <p:sp>
        <p:nvSpPr>
          <p:cNvPr id="10" name="Obdélník 9"/>
          <p:cNvSpPr/>
          <p:nvPr/>
        </p:nvSpPr>
        <p:spPr bwMode="auto">
          <a:xfrm>
            <a:off x="383469" y="5877272"/>
            <a:ext cx="8437003" cy="504056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  <a:headEnd type="none" w="med" len="med"/>
            <a:tailEnd type="none" w="med" len="med"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>
              <a:spcBef>
                <a:spcPts val="600"/>
              </a:spcBef>
            </a:pPr>
            <a:r>
              <a:rPr lang="cs-CZ" sz="12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Zatímco EN 45011 přímo </a:t>
            </a:r>
            <a:r>
              <a:rPr lang="cs-CZ" sz="1200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zakazuje pověřit rozhodováním osobu, která není trvale zaměstnána u </a:t>
            </a:r>
            <a:r>
              <a:rPr lang="cs-CZ" sz="12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COV, </a:t>
            </a:r>
            <a:r>
              <a:rPr lang="cs-CZ" sz="1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ISO 17065</a:t>
            </a:r>
            <a:r>
              <a:rPr lang="cs-CZ" sz="1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br>
              <a:rPr lang="cs-CZ" sz="1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r>
              <a:rPr lang="cs-CZ" sz="1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nově umožňuje delegovat tuto pravomoc na osobu nebo osoby, které jsou pod organizačním řízením </a:t>
            </a:r>
            <a:r>
              <a:rPr lang="cs-CZ" sz="12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COV.</a:t>
            </a:r>
            <a:r>
              <a:rPr lang="cs-CZ" sz="12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endParaRPr lang="cs-CZ" sz="1200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8972421"/>
      </p:ext>
    </p:extLst>
  </p:cSld>
  <p:clrMapOvr>
    <a:masterClrMapping/>
  </p:clrMapOvr>
  <p:transition spd="slow">
    <p:zoom dir="in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7204075" y="6453188"/>
            <a:ext cx="1905000" cy="288925"/>
          </a:xfrm>
          <a:noFill/>
        </p:spPr>
        <p:txBody>
          <a:bodyPr/>
          <a:lstStyle/>
          <a:p>
            <a:fld id="{6892672A-1715-4206-B37A-C31773459FD8}" type="slidenum">
              <a:rPr lang="cs-CZ" smtClean="0">
                <a:cs typeface="Arial" charset="0"/>
              </a:rPr>
              <a:pPr/>
              <a:t>3</a:t>
            </a:fld>
            <a:endParaRPr lang="cs-CZ" smtClean="0">
              <a:cs typeface="Arial" charset="0"/>
            </a:endParaRPr>
          </a:p>
        </p:txBody>
      </p:sp>
      <p:sp>
        <p:nvSpPr>
          <p:cNvPr id="7475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50825" y="476027"/>
            <a:ext cx="6480175" cy="720725"/>
          </a:xfrm>
        </p:spPr>
        <p:txBody>
          <a:bodyPr/>
          <a:lstStyle/>
          <a:p>
            <a:pPr algn="l" eaLnBrk="1" hangingPunct="1">
              <a:defRPr/>
            </a:pPr>
            <a:r>
              <a:rPr lang="cs-CZ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Arial" charset="0"/>
              </a:rPr>
              <a:t>V</a:t>
            </a:r>
            <a:r>
              <a:rPr lang="cs-CZ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Arial" charset="0"/>
              </a:rPr>
              <a:t>ztah mezi pokynem ISO/IEC 65 </a:t>
            </a:r>
            <a:br>
              <a:rPr lang="cs-CZ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Arial" charset="0"/>
              </a:rPr>
            </a:br>
            <a:r>
              <a:rPr lang="cs-CZ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Arial" charset="0"/>
              </a:rPr>
              <a:t>a normou EN 45011</a:t>
            </a:r>
            <a:endParaRPr lang="en-GB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Podnadpis 5"/>
          <p:cNvSpPr>
            <a:spLocks noGrp="1"/>
          </p:cNvSpPr>
          <p:nvPr>
            <p:ph type="subTitle" idx="1"/>
          </p:nvPr>
        </p:nvSpPr>
        <p:spPr>
          <a:xfrm>
            <a:off x="250824" y="1773833"/>
            <a:ext cx="8641655" cy="4535487"/>
          </a:xfrm>
        </p:spPr>
        <p:txBody>
          <a:bodyPr/>
          <a:lstStyle/>
          <a:p>
            <a:pPr algn="l" eaLnBrk="1" hangingPunct="1"/>
            <a:endParaRPr lang="cs-CZ" sz="1400" b="1" dirty="0" smtClean="0">
              <a:latin typeface="Arial" charset="0"/>
              <a:cs typeface="Arial" charset="0"/>
            </a:endParaRPr>
          </a:p>
          <a:p>
            <a:pPr algn="l" eaLnBrk="1" hangingPunct="1"/>
            <a:r>
              <a:rPr lang="cs-CZ" sz="1400" b="1" dirty="0">
                <a:solidFill>
                  <a:srgbClr val="FF0000"/>
                </a:solidFill>
                <a:latin typeface="Arial" charset="0"/>
                <a:cs typeface="Arial" charset="0"/>
              </a:rPr>
              <a:t>Norma EN 45011:1998 má přímo v názvu anglické verze uveden ISO/IEC Pokyn </a:t>
            </a:r>
            <a:r>
              <a:rPr lang="cs-CZ" sz="1400" b="1" dirty="0" smtClean="0">
                <a:solidFill>
                  <a:srgbClr val="FF0000"/>
                </a:solidFill>
                <a:latin typeface="Arial" charset="0"/>
                <a:cs typeface="Arial" charset="0"/>
              </a:rPr>
              <a:t>65:1996.</a:t>
            </a:r>
          </a:p>
          <a:p>
            <a:pPr algn="l" eaLnBrk="1" hangingPunct="1"/>
            <a:endParaRPr lang="cs-CZ" sz="1400" b="1" dirty="0" smtClean="0">
              <a:latin typeface="Arial" charset="0"/>
              <a:cs typeface="Arial" charset="0"/>
            </a:endParaRPr>
          </a:p>
          <a:p>
            <a:pPr algn="l" eaLnBrk="1" hangingPunct="1"/>
            <a:r>
              <a:rPr lang="cs-CZ" sz="1400" b="1" dirty="0" smtClean="0">
                <a:latin typeface="Arial" charset="0"/>
                <a:cs typeface="Arial" charset="0"/>
              </a:rPr>
              <a:t>Předmluva normy EN 45011 uvádí</a:t>
            </a:r>
            <a:r>
              <a:rPr lang="cs-CZ" sz="1400" b="1" dirty="0">
                <a:latin typeface="Arial" charset="0"/>
                <a:cs typeface="Arial" charset="0"/>
              </a:rPr>
              <a:t>, že Text ISO/IEC Pokynu 65:1996 vypracovaného </a:t>
            </a:r>
            <a:r>
              <a:rPr lang="cs-CZ" sz="1400" b="1" dirty="0" smtClean="0">
                <a:latin typeface="Arial" charset="0"/>
                <a:cs typeface="Arial" charset="0"/>
              </a:rPr>
              <a:t>Výborem pro </a:t>
            </a:r>
            <a:r>
              <a:rPr lang="cs-CZ" sz="1400" b="1" dirty="0">
                <a:latin typeface="Arial" charset="0"/>
                <a:cs typeface="Arial" charset="0"/>
              </a:rPr>
              <a:t>posuzování shody (CASCO) byl </a:t>
            </a:r>
            <a:r>
              <a:rPr lang="cs-CZ" sz="1400" b="1" dirty="0">
                <a:solidFill>
                  <a:srgbClr val="FF0000"/>
                </a:solidFill>
                <a:latin typeface="Arial" charset="0"/>
                <a:cs typeface="Arial" charset="0"/>
              </a:rPr>
              <a:t>převzat </a:t>
            </a:r>
            <a:r>
              <a:rPr lang="cs-CZ" sz="1400" b="1" dirty="0" smtClean="0">
                <a:solidFill>
                  <a:srgbClr val="FF0000"/>
                </a:solidFill>
                <a:latin typeface="Arial" charset="0"/>
                <a:cs typeface="Arial" charset="0"/>
              </a:rPr>
              <a:t>jako evropská </a:t>
            </a:r>
            <a:r>
              <a:rPr lang="cs-CZ" sz="1400" b="1" dirty="0">
                <a:solidFill>
                  <a:srgbClr val="FF0000"/>
                </a:solidFill>
                <a:latin typeface="Arial" charset="0"/>
                <a:cs typeface="Arial" charset="0"/>
              </a:rPr>
              <a:t>norma </a:t>
            </a:r>
            <a:r>
              <a:rPr lang="cs-CZ" sz="1400" b="1" dirty="0">
                <a:latin typeface="Arial" charset="0"/>
                <a:cs typeface="Arial" charset="0"/>
              </a:rPr>
              <a:t>technickou komisí CEN/CLC/TC </a:t>
            </a:r>
            <a:r>
              <a:rPr lang="cs-CZ" sz="1400" b="1" dirty="0" smtClean="0">
                <a:latin typeface="Arial" charset="0"/>
                <a:cs typeface="Arial" charset="0"/>
              </a:rPr>
              <a:t>1.</a:t>
            </a:r>
            <a:endParaRPr lang="cs-CZ" sz="1400" b="1" dirty="0">
              <a:latin typeface="Arial" charset="0"/>
              <a:cs typeface="Arial" charset="0"/>
            </a:endParaRPr>
          </a:p>
          <a:p>
            <a:pPr algn="l" eaLnBrk="1" hangingPunct="1"/>
            <a:endParaRPr lang="cs-CZ" sz="1400" b="1" dirty="0" smtClean="0">
              <a:latin typeface="Arial" charset="0"/>
              <a:cs typeface="Arial" charset="0"/>
            </a:endParaRPr>
          </a:p>
          <a:p>
            <a:pPr algn="l" eaLnBrk="1" hangingPunct="1"/>
            <a:r>
              <a:rPr lang="cs-CZ" sz="1400" b="1" dirty="0" smtClean="0">
                <a:latin typeface="Arial" charset="0"/>
                <a:cs typeface="Arial" charset="0"/>
              </a:rPr>
              <a:t>Text jednotlivých kapitol normy je tedy identický s textem pokynu, s výjimkou formálních spojení „tento pokyn“ / „tato norma“.</a:t>
            </a:r>
          </a:p>
          <a:p>
            <a:pPr algn="l" eaLnBrk="1" hangingPunct="1"/>
            <a:endParaRPr lang="cs-CZ" sz="1400" b="1" dirty="0">
              <a:latin typeface="Arial" charset="0"/>
              <a:cs typeface="Arial" charset="0"/>
            </a:endParaRPr>
          </a:p>
          <a:p>
            <a:pPr algn="l" eaLnBrk="1" hangingPunct="1"/>
            <a:r>
              <a:rPr lang="cs-CZ" sz="1400" b="1" dirty="0" smtClean="0">
                <a:solidFill>
                  <a:srgbClr val="FF0000"/>
                </a:solidFill>
                <a:latin typeface="Arial" charset="0"/>
                <a:cs typeface="Arial" charset="0"/>
              </a:rPr>
              <a:t>Jediný významný rozdíl spočívá v tom, že norma EN 45011:1998 má harmonizační přílohu ZA, kterou Pokyn 65 samozřejmě postrádá. Příloha však nestanoví žádné dodatečné požadavky, pouze definuje odkazy na relevantní ISO/IEC pokyny, případně jejich implementace formou EN norem </a:t>
            </a:r>
          </a:p>
          <a:p>
            <a:pPr algn="l" eaLnBrk="1" hangingPunct="1"/>
            <a:endParaRPr lang="cs-CZ" sz="1400" b="1" dirty="0">
              <a:latin typeface="Arial" charset="0"/>
              <a:cs typeface="Arial" charset="0"/>
            </a:endParaRPr>
          </a:p>
          <a:p>
            <a:pPr algn="l" eaLnBrk="1" hangingPunct="1"/>
            <a:r>
              <a:rPr lang="cs-CZ" sz="1400" b="1" dirty="0" smtClean="0">
                <a:latin typeface="Arial" charset="0"/>
                <a:cs typeface="Arial" charset="0"/>
              </a:rPr>
              <a:t>Důvodem pro toto řešení je skutečnost, že bylo zapotřebí  normu harmonizovat ke směrnicím Nového přístupu a Nového legislativního rámce.</a:t>
            </a:r>
          </a:p>
          <a:p>
            <a:pPr algn="l" eaLnBrk="1" hangingPunct="1"/>
            <a:endParaRPr lang="cs-CZ" sz="1400" b="1" dirty="0">
              <a:latin typeface="Arial" charset="0"/>
              <a:cs typeface="Arial" charset="0"/>
            </a:endParaRPr>
          </a:p>
          <a:p>
            <a:pPr algn="l" eaLnBrk="1" hangingPunct="1"/>
            <a:r>
              <a:rPr lang="cs-CZ" sz="1400" dirty="0" smtClean="0">
                <a:latin typeface="Arial" charset="0"/>
                <a:cs typeface="Arial" charset="0"/>
              </a:rPr>
              <a:t>Česká mutace normy </a:t>
            </a:r>
            <a:r>
              <a:rPr lang="cs-CZ" sz="1400" b="1" dirty="0" smtClean="0">
                <a:latin typeface="Arial" charset="0"/>
                <a:cs typeface="Arial" charset="0"/>
              </a:rPr>
              <a:t>ČSN EN 45011:1998 </a:t>
            </a:r>
            <a:r>
              <a:rPr lang="cs-CZ" sz="1400" dirty="0" smtClean="0">
                <a:latin typeface="Arial" charset="0"/>
                <a:cs typeface="Arial" charset="0"/>
              </a:rPr>
              <a:t>obsahuje </a:t>
            </a:r>
            <a:r>
              <a:rPr lang="cs-CZ" sz="1400" dirty="0">
                <a:latin typeface="Arial" charset="0"/>
                <a:cs typeface="Arial" charset="0"/>
              </a:rPr>
              <a:t>navíc </a:t>
            </a:r>
            <a:r>
              <a:rPr lang="cs-CZ" sz="1400" dirty="0" smtClean="0">
                <a:latin typeface="Arial" charset="0"/>
                <a:cs typeface="Arial" charset="0"/>
              </a:rPr>
              <a:t>kapitolu </a:t>
            </a:r>
            <a:r>
              <a:rPr lang="cs-CZ" sz="1400" b="1" dirty="0" smtClean="0">
                <a:latin typeface="Arial" charset="0"/>
                <a:cs typeface="Arial" charset="0"/>
              </a:rPr>
              <a:t>Národní předmluva  </a:t>
            </a:r>
            <a:r>
              <a:rPr lang="cs-CZ" sz="1400" dirty="0">
                <a:latin typeface="Arial" charset="0"/>
                <a:cs typeface="Arial" charset="0"/>
              </a:rPr>
              <a:t>specifikující, které ISO/IEC normy a </a:t>
            </a:r>
            <a:r>
              <a:rPr lang="cs-CZ" sz="1400" dirty="0" smtClean="0">
                <a:latin typeface="Arial" charset="0"/>
                <a:cs typeface="Arial" charset="0"/>
              </a:rPr>
              <a:t>ISO /IEC Pokyny </a:t>
            </a:r>
            <a:r>
              <a:rPr lang="cs-CZ" sz="1400" dirty="0">
                <a:latin typeface="Arial" charset="0"/>
                <a:cs typeface="Arial" charset="0"/>
              </a:rPr>
              <a:t>byly zavedeny do českého normalizačního </a:t>
            </a:r>
            <a:r>
              <a:rPr lang="cs-CZ" sz="1400" dirty="0" smtClean="0">
                <a:latin typeface="Arial" charset="0"/>
                <a:cs typeface="Arial" charset="0"/>
              </a:rPr>
              <a:t>systému a které nikoliv.</a:t>
            </a:r>
          </a:p>
          <a:p>
            <a:pPr algn="l" eaLnBrk="1" hangingPunct="1"/>
            <a:endParaRPr lang="cs-CZ" sz="1400" b="1" dirty="0" smtClean="0">
              <a:latin typeface="Arial" charset="0"/>
              <a:cs typeface="Arial" charset="0"/>
            </a:endParaRPr>
          </a:p>
        </p:txBody>
      </p:sp>
      <p:pic>
        <p:nvPicPr>
          <p:cNvPr id="7" name="Picture 25" descr="scov 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740352" y="44624"/>
            <a:ext cx="1091939" cy="836712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477259944"/>
      </p:ext>
    </p:extLst>
  </p:cSld>
  <p:clrMapOvr>
    <a:masterClrMapping/>
  </p:clrMapOvr>
  <p:transition spd="slow">
    <p:zoom/>
  </p:transition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6987480" y="6453336"/>
            <a:ext cx="1905000" cy="252264"/>
          </a:xfrm>
          <a:noFill/>
        </p:spPr>
        <p:txBody>
          <a:bodyPr/>
          <a:lstStyle/>
          <a:p>
            <a:fld id="{F7BB68C9-A070-4C5C-8B09-CEE91A3FDE2F}" type="slidenum">
              <a:rPr lang="cs-CZ" smtClean="0">
                <a:cs typeface="Arial" charset="0"/>
              </a:rPr>
              <a:pPr/>
              <a:t>30</a:t>
            </a:fld>
            <a:endParaRPr lang="cs-CZ" dirty="0" smtClean="0">
              <a:cs typeface="Arial" charset="0"/>
            </a:endParaRPr>
          </a:p>
        </p:txBody>
      </p:sp>
      <p:sp>
        <p:nvSpPr>
          <p:cNvPr id="7782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22610" y="188566"/>
            <a:ext cx="5041478" cy="792162"/>
          </a:xfrm>
        </p:spPr>
        <p:txBody>
          <a:bodyPr/>
          <a:lstStyle/>
          <a:p>
            <a:pPr algn="l" eaLnBrk="1" hangingPunct="1">
              <a:defRPr/>
            </a:pPr>
            <a:r>
              <a:rPr lang="cs-CZ" sz="24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</a:rPr>
              <a:t>Srovnání vybraných částí norem </a:t>
            </a:r>
            <a:br>
              <a:rPr lang="cs-CZ" sz="24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</a:rPr>
            </a:br>
            <a:r>
              <a:rPr lang="cs-CZ" sz="24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</a:rPr>
              <a:t>EN 45011 a ISO/IEC 17065 (24)</a:t>
            </a:r>
            <a:endParaRPr lang="cs-CZ" sz="2400" b="1" dirty="0">
              <a:solidFill>
                <a:srgbClr val="7030A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77833" name="Rectangle 9"/>
          <p:cNvSpPr>
            <a:spLocks noGrp="1" noChangeArrowheads="1"/>
          </p:cNvSpPr>
          <p:nvPr>
            <p:ph type="subTitle" idx="1"/>
          </p:nvPr>
        </p:nvSpPr>
        <p:spPr>
          <a:xfrm>
            <a:off x="4860925" y="1916832"/>
            <a:ext cx="3959225" cy="3528392"/>
          </a:xfrm>
          <a:solidFill>
            <a:schemeClr val="bg1"/>
          </a:solidFill>
          <a:ln w="12700">
            <a:solidFill>
              <a:srgbClr val="008000"/>
            </a:solidFill>
          </a:ln>
          <a:effectLst/>
        </p:spPr>
        <p:txBody>
          <a:bodyPr/>
          <a:lstStyle/>
          <a:p>
            <a:pPr algn="l" eaLnBrk="1" hangingPunct="1">
              <a:lnSpc>
                <a:spcPct val="90000"/>
              </a:lnSpc>
              <a:spcBef>
                <a:spcPts val="600"/>
              </a:spcBef>
              <a:defRPr/>
            </a:pPr>
            <a:r>
              <a:rPr lang="cs-CZ" sz="1200" b="1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čl. </a:t>
            </a:r>
            <a:r>
              <a:rPr lang="cs-CZ" sz="1200" b="1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7.7.1 až 7.7.2</a:t>
            </a:r>
          </a:p>
          <a:p>
            <a:pPr algn="l" eaLnBrk="1" hangingPunct="1">
              <a:lnSpc>
                <a:spcPct val="90000"/>
              </a:lnSpc>
              <a:spcBef>
                <a:spcPts val="600"/>
              </a:spcBef>
              <a:defRPr/>
            </a:pPr>
            <a:r>
              <a:rPr lang="cs-CZ" sz="1200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COV musí poskytnout klientovi formální certifikační dokumentaci, která </a:t>
            </a:r>
            <a:r>
              <a:rPr lang="cs-CZ" sz="1200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umožňuje </a:t>
            </a:r>
            <a:r>
              <a:rPr lang="cs-CZ" sz="1200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identifikaci následujícího:</a:t>
            </a:r>
          </a:p>
          <a:p>
            <a:pPr marL="228600" indent="-228600" algn="l" eaLnBrk="1" hangingPunct="1">
              <a:lnSpc>
                <a:spcPct val="90000"/>
              </a:lnSpc>
              <a:spcBef>
                <a:spcPts val="300"/>
              </a:spcBef>
              <a:buFont typeface="+mj-lt"/>
              <a:buAutoNum type="alphaLcParenR"/>
              <a:defRPr/>
            </a:pPr>
            <a:r>
              <a:rPr lang="cs-CZ" sz="1200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názvu </a:t>
            </a:r>
            <a:r>
              <a:rPr lang="cs-CZ" sz="1200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a adresy certifikačního orgánu;</a:t>
            </a:r>
          </a:p>
          <a:p>
            <a:pPr marL="228600" indent="-228600" algn="l" eaLnBrk="1" hangingPunct="1">
              <a:lnSpc>
                <a:spcPct val="90000"/>
              </a:lnSpc>
              <a:spcBef>
                <a:spcPts val="300"/>
              </a:spcBef>
              <a:buFont typeface="+mj-lt"/>
              <a:buAutoNum type="alphaLcParenR"/>
              <a:defRPr/>
            </a:pPr>
            <a:r>
              <a:rPr lang="cs-CZ" sz="1200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data </a:t>
            </a:r>
            <a:r>
              <a:rPr lang="cs-CZ" sz="1200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udělení certifikace </a:t>
            </a:r>
            <a:endParaRPr lang="cs-CZ" sz="1200" dirty="0" smtClean="0">
              <a:solidFill>
                <a:srgbClr val="008000"/>
              </a:solidFill>
              <a:latin typeface="Arial" pitchFamily="34" charset="0"/>
              <a:cs typeface="Arial" pitchFamily="34" charset="0"/>
            </a:endParaRPr>
          </a:p>
          <a:p>
            <a:pPr marL="228600" indent="-228600" algn="l" eaLnBrk="1" hangingPunct="1">
              <a:lnSpc>
                <a:spcPct val="90000"/>
              </a:lnSpc>
              <a:spcBef>
                <a:spcPts val="300"/>
              </a:spcBef>
              <a:buFont typeface="+mj-lt"/>
              <a:buAutoNum type="alphaLcParenR"/>
              <a:defRPr/>
            </a:pPr>
            <a:r>
              <a:rPr lang="cs-CZ" sz="1200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názvu </a:t>
            </a:r>
            <a:r>
              <a:rPr lang="cs-CZ" sz="1200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a adresy klienta</a:t>
            </a:r>
          </a:p>
          <a:p>
            <a:pPr marL="228600" indent="-228600" algn="l" eaLnBrk="1" hangingPunct="1">
              <a:lnSpc>
                <a:spcPct val="90000"/>
              </a:lnSpc>
              <a:spcBef>
                <a:spcPts val="300"/>
              </a:spcBef>
              <a:buFont typeface="+mj-lt"/>
              <a:buAutoNum type="alphaLcParenR"/>
              <a:defRPr/>
            </a:pPr>
            <a:r>
              <a:rPr lang="cs-CZ" sz="1200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rozsahu </a:t>
            </a:r>
            <a:r>
              <a:rPr lang="cs-CZ" sz="1200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certifikace</a:t>
            </a:r>
          </a:p>
          <a:p>
            <a:pPr marL="228600" indent="-228600" algn="l" eaLnBrk="1" hangingPunct="1">
              <a:lnSpc>
                <a:spcPct val="90000"/>
              </a:lnSpc>
              <a:spcBef>
                <a:spcPts val="300"/>
              </a:spcBef>
              <a:buFont typeface="+mj-lt"/>
              <a:buAutoNum type="alphaLcParenR"/>
              <a:defRPr/>
            </a:pPr>
            <a:r>
              <a:rPr lang="cs-CZ" sz="1200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termínu </a:t>
            </a:r>
            <a:r>
              <a:rPr lang="cs-CZ" sz="1200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nebo data ukončení platnosti certifikace, jestliže </a:t>
            </a:r>
            <a:r>
              <a:rPr lang="cs-CZ" sz="1200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má </a:t>
            </a:r>
            <a:r>
              <a:rPr lang="cs-CZ" sz="1200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uplynout po stanoveném časovém úseku</a:t>
            </a:r>
          </a:p>
          <a:p>
            <a:pPr marL="228600" indent="-228600" algn="l" eaLnBrk="1" hangingPunct="1">
              <a:lnSpc>
                <a:spcPct val="90000"/>
              </a:lnSpc>
              <a:spcBef>
                <a:spcPts val="300"/>
              </a:spcBef>
              <a:buFont typeface="+mj-lt"/>
              <a:buAutoNum type="alphaLcParenR"/>
              <a:defRPr/>
            </a:pPr>
            <a:r>
              <a:rPr lang="cs-CZ" sz="1200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informací </a:t>
            </a:r>
            <a:r>
              <a:rPr lang="cs-CZ" sz="1200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požadovaných certifikačním </a:t>
            </a:r>
            <a:r>
              <a:rPr lang="cs-CZ" sz="1200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schématem</a:t>
            </a:r>
            <a:r>
              <a:rPr lang="cs-CZ" sz="1200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pPr algn="l" eaLnBrk="1" hangingPunct="1">
              <a:lnSpc>
                <a:spcPct val="90000"/>
              </a:lnSpc>
              <a:spcBef>
                <a:spcPts val="600"/>
              </a:spcBef>
              <a:defRPr/>
            </a:pPr>
            <a:r>
              <a:rPr lang="cs-CZ" sz="1200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Formální dokumentace o certifikaci </a:t>
            </a:r>
            <a:r>
              <a:rPr lang="cs-CZ" sz="12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musí obsahovat podpis nebo jiné stanovené oprávnění osoby </a:t>
            </a:r>
            <a:r>
              <a:rPr lang="cs-CZ" sz="1200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(osob) certifikačního orgánu, která je pověřena touto odpovědností. </a:t>
            </a:r>
          </a:p>
          <a:p>
            <a:pPr algn="l" eaLnBrk="1" hangingPunct="1">
              <a:lnSpc>
                <a:spcPct val="90000"/>
              </a:lnSpc>
              <a:spcBef>
                <a:spcPts val="600"/>
              </a:spcBef>
              <a:defRPr/>
            </a:pPr>
            <a:r>
              <a:rPr lang="cs-CZ" sz="1200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Jméno a titul osoby</a:t>
            </a:r>
            <a:r>
              <a:rPr lang="cs-CZ" sz="1200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, jejíž dohoda o odpovědnosti za dokumentaci o certifikaci je v evidenci u certifikačního orgánu, </a:t>
            </a:r>
            <a:r>
              <a:rPr lang="cs-CZ" sz="1200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je příkladem „</a:t>
            </a:r>
            <a:r>
              <a:rPr lang="cs-CZ" sz="12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stanoveného </a:t>
            </a:r>
            <a:r>
              <a:rPr lang="cs-CZ" sz="1200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oprávnění“, jiným než podpis.</a:t>
            </a:r>
          </a:p>
          <a:p>
            <a:pPr algn="l" eaLnBrk="1" hangingPunct="1">
              <a:lnSpc>
                <a:spcPct val="90000"/>
              </a:lnSpc>
              <a:spcBef>
                <a:spcPts val="600"/>
              </a:spcBef>
              <a:defRPr/>
            </a:pPr>
            <a:endParaRPr lang="cs-CZ" sz="1200" dirty="0" smtClean="0">
              <a:solidFill>
                <a:srgbClr val="008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Rectangle 9"/>
          <p:cNvSpPr txBox="1">
            <a:spLocks noChangeArrowheads="1"/>
          </p:cNvSpPr>
          <p:nvPr/>
        </p:nvSpPr>
        <p:spPr bwMode="auto">
          <a:xfrm>
            <a:off x="395288" y="1916832"/>
            <a:ext cx="3960812" cy="3528392"/>
          </a:xfrm>
          <a:prstGeom prst="rect">
            <a:avLst/>
          </a:prstGeom>
          <a:solidFill>
            <a:schemeClr val="bg1"/>
          </a:solidFill>
          <a:ln w="12700">
            <a:solidFill>
              <a:srgbClr val="0000FF"/>
            </a:solidFill>
            <a:miter lim="800000"/>
            <a:headEnd/>
            <a:tailEnd/>
          </a:ln>
          <a:effectLst/>
        </p:spPr>
        <p:txBody>
          <a:bodyPr/>
          <a:lstStyle/>
          <a:p>
            <a:pPr>
              <a:lnSpc>
                <a:spcPct val="90000"/>
              </a:lnSpc>
              <a:spcBef>
                <a:spcPts val="600"/>
              </a:spcBef>
            </a:pPr>
            <a:r>
              <a:rPr lang="cs-CZ" sz="1200" dirty="0" smtClean="0">
                <a:solidFill>
                  <a:srgbClr val="0000FF"/>
                </a:solidFill>
                <a:latin typeface="Arial" charset="0"/>
              </a:rPr>
              <a:t>čl. 12.3</a:t>
            </a:r>
            <a:endParaRPr lang="cs-CZ" sz="1200" dirty="0">
              <a:solidFill>
                <a:srgbClr val="0000FF"/>
              </a:solidFill>
              <a:latin typeface="Arial" charset="0"/>
            </a:endParaRPr>
          </a:p>
          <a:p>
            <a:pPr>
              <a:lnSpc>
                <a:spcPct val="90000"/>
              </a:lnSpc>
              <a:spcBef>
                <a:spcPts val="600"/>
              </a:spcBef>
            </a:pPr>
            <a:r>
              <a:rPr lang="cs-CZ" sz="1200" b="0" dirty="0">
                <a:solidFill>
                  <a:srgbClr val="0000FF"/>
                </a:solidFill>
                <a:latin typeface="Arial" charset="0"/>
              </a:rPr>
              <a:t>COV musí poskytnout </a:t>
            </a:r>
            <a:r>
              <a:rPr lang="cs-CZ" sz="1200" b="0" dirty="0" smtClean="0">
                <a:solidFill>
                  <a:srgbClr val="0000FF"/>
                </a:solidFill>
                <a:latin typeface="Arial" charset="0"/>
              </a:rPr>
              <a:t>dodavateli </a:t>
            </a:r>
            <a:r>
              <a:rPr lang="cs-CZ" sz="1200" b="0" dirty="0">
                <a:solidFill>
                  <a:srgbClr val="0000FF"/>
                </a:solidFill>
                <a:latin typeface="Arial" charset="0"/>
              </a:rPr>
              <a:t>nabízejícímu </a:t>
            </a:r>
            <a:r>
              <a:rPr lang="cs-CZ" sz="1200" b="0" dirty="0" smtClean="0">
                <a:solidFill>
                  <a:srgbClr val="0000FF"/>
                </a:solidFill>
                <a:latin typeface="Arial" charset="0"/>
              </a:rPr>
              <a:t>certifikované </a:t>
            </a:r>
            <a:r>
              <a:rPr lang="cs-CZ" sz="1200" b="0" dirty="0">
                <a:solidFill>
                  <a:srgbClr val="0000FF"/>
                </a:solidFill>
                <a:latin typeface="Arial" charset="0"/>
              </a:rPr>
              <a:t>výrobky oficiální certifikační dokumenty, například </a:t>
            </a:r>
            <a:r>
              <a:rPr lang="cs-CZ" sz="1200" b="0" dirty="0" smtClean="0">
                <a:solidFill>
                  <a:srgbClr val="0000FF"/>
                </a:solidFill>
                <a:latin typeface="Arial" charset="0"/>
              </a:rPr>
              <a:t>listiny </a:t>
            </a:r>
            <a:r>
              <a:rPr lang="cs-CZ" sz="1200" b="0" dirty="0">
                <a:solidFill>
                  <a:srgbClr val="0000FF"/>
                </a:solidFill>
                <a:latin typeface="Arial" charset="0"/>
              </a:rPr>
              <a:t>nebo </a:t>
            </a:r>
            <a:r>
              <a:rPr lang="cs-CZ" sz="1200" dirty="0" smtClean="0">
                <a:solidFill>
                  <a:srgbClr val="0000FF"/>
                </a:solidFill>
                <a:latin typeface="Arial" charset="0"/>
              </a:rPr>
              <a:t>certifikáty</a:t>
            </a:r>
            <a:r>
              <a:rPr lang="cs-CZ" sz="1200" b="0" dirty="0" smtClean="0">
                <a:solidFill>
                  <a:srgbClr val="0000FF"/>
                </a:solidFill>
                <a:latin typeface="Arial" charset="0"/>
              </a:rPr>
              <a:t> </a:t>
            </a:r>
            <a:r>
              <a:rPr lang="cs-CZ" sz="1200" dirty="0">
                <a:solidFill>
                  <a:srgbClr val="C00000"/>
                </a:solidFill>
                <a:latin typeface="Arial" charset="0"/>
              </a:rPr>
              <a:t>podepsané k tomu pověřeným pracovníkem</a:t>
            </a:r>
            <a:r>
              <a:rPr lang="cs-CZ" sz="1200" b="0" dirty="0">
                <a:solidFill>
                  <a:srgbClr val="0000FF"/>
                </a:solidFill>
                <a:latin typeface="Arial" charset="0"/>
              </a:rPr>
              <a:t>. Tyto oficiální certifikační dokumenty musí umožňovat identifikaci:</a:t>
            </a:r>
          </a:p>
          <a:p>
            <a:pPr>
              <a:lnSpc>
                <a:spcPct val="90000"/>
              </a:lnSpc>
              <a:spcBef>
                <a:spcPts val="600"/>
              </a:spcBef>
            </a:pPr>
            <a:r>
              <a:rPr lang="cs-CZ" sz="1200" b="0" dirty="0">
                <a:solidFill>
                  <a:srgbClr val="0000FF"/>
                </a:solidFill>
                <a:latin typeface="Arial" charset="0"/>
              </a:rPr>
              <a:t>a) názvu a adresy dodavatele, jehož výrobky jsou předmětem </a:t>
            </a:r>
            <a:r>
              <a:rPr lang="cs-CZ" sz="1200" b="0" dirty="0" smtClean="0">
                <a:solidFill>
                  <a:srgbClr val="0000FF"/>
                </a:solidFill>
                <a:latin typeface="Arial" charset="0"/>
              </a:rPr>
              <a:t>certifikace</a:t>
            </a:r>
            <a:r>
              <a:rPr lang="cs-CZ" sz="1200" b="0" dirty="0">
                <a:solidFill>
                  <a:srgbClr val="0000FF"/>
                </a:solidFill>
                <a:latin typeface="Arial" charset="0"/>
              </a:rPr>
              <a:t>;</a:t>
            </a:r>
          </a:p>
          <a:p>
            <a:pPr>
              <a:lnSpc>
                <a:spcPct val="90000"/>
              </a:lnSpc>
              <a:spcBef>
                <a:spcPts val="600"/>
              </a:spcBef>
            </a:pPr>
            <a:r>
              <a:rPr lang="cs-CZ" sz="1200" b="0" dirty="0">
                <a:solidFill>
                  <a:srgbClr val="0000FF"/>
                </a:solidFill>
                <a:latin typeface="Arial" charset="0"/>
              </a:rPr>
              <a:t>b) rozsahu udělené certifikace včetně certifikovaných výrobků, normativních dokumentů a certifikačního systému</a:t>
            </a:r>
          </a:p>
          <a:p>
            <a:pPr>
              <a:lnSpc>
                <a:spcPct val="90000"/>
              </a:lnSpc>
              <a:spcBef>
                <a:spcPts val="600"/>
              </a:spcBef>
            </a:pPr>
            <a:r>
              <a:rPr lang="cs-CZ" sz="1200" b="0" dirty="0">
                <a:solidFill>
                  <a:srgbClr val="0000FF"/>
                </a:solidFill>
                <a:latin typeface="Arial" charset="0"/>
              </a:rPr>
              <a:t>c) data účinnosti certifikace a doby platnosti certifikace, pokud je to vhodné</a:t>
            </a:r>
          </a:p>
        </p:txBody>
      </p:sp>
      <p:pic>
        <p:nvPicPr>
          <p:cNvPr id="7" name="Picture 25" descr="scov 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740352" y="44624"/>
            <a:ext cx="1091939" cy="836712"/>
          </a:xfrm>
          <a:prstGeom prst="rect">
            <a:avLst/>
          </a:prstGeom>
          <a:noFill/>
        </p:spPr>
      </p:pic>
      <p:sp>
        <p:nvSpPr>
          <p:cNvPr id="8" name="Rectangle 9"/>
          <p:cNvSpPr txBox="1">
            <a:spLocks noChangeArrowheads="1"/>
          </p:cNvSpPr>
          <p:nvPr/>
        </p:nvSpPr>
        <p:spPr bwMode="auto">
          <a:xfrm>
            <a:off x="4861173" y="1340768"/>
            <a:ext cx="3959225" cy="360040"/>
          </a:xfrm>
          <a:prstGeom prst="rect">
            <a:avLst/>
          </a:prstGeom>
          <a:solidFill>
            <a:schemeClr val="accent5"/>
          </a:solidFill>
          <a:ln w="19050">
            <a:noFill/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800">
                <a:solidFill>
                  <a:schemeClr val="tx1"/>
                </a:solidFill>
                <a:latin typeface="+mn-lt"/>
              </a:defRPr>
            </a:lvl2pPr>
            <a:lvl3pPr marL="9144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400">
                <a:solidFill>
                  <a:schemeClr val="tx1"/>
                </a:solidFill>
                <a:latin typeface="+mn-lt"/>
              </a:defRPr>
            </a:lvl3pPr>
            <a:lvl4pPr marL="13716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4pPr>
            <a:lvl5pPr marL="18288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5pPr>
            <a:lvl6pPr marL="228600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6pPr>
            <a:lvl7pPr marL="274320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7pPr>
            <a:lvl8pPr marL="320040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8pPr>
            <a:lvl9pPr marL="365760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algn="l" eaLnBrk="1" hangingPunct="1">
              <a:spcBef>
                <a:spcPts val="1200"/>
              </a:spcBef>
              <a:defRPr/>
            </a:pPr>
            <a:r>
              <a:rPr lang="cs-CZ" sz="18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cs-CZ" sz="1800" b="1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ČSN EN ISO/IEC 17065:2013</a:t>
            </a:r>
          </a:p>
        </p:txBody>
      </p:sp>
      <p:sp>
        <p:nvSpPr>
          <p:cNvPr id="9" name="Rectangle 9"/>
          <p:cNvSpPr txBox="1">
            <a:spLocks noChangeArrowheads="1"/>
          </p:cNvSpPr>
          <p:nvPr/>
        </p:nvSpPr>
        <p:spPr bwMode="auto">
          <a:xfrm>
            <a:off x="395536" y="1340768"/>
            <a:ext cx="3960812" cy="36004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9050">
            <a:noFill/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txBody>
          <a:bodyPr/>
          <a:lstStyle/>
          <a:p>
            <a:pPr>
              <a:spcBef>
                <a:spcPct val="20000"/>
              </a:spcBef>
            </a:pPr>
            <a:r>
              <a:rPr lang="cs-CZ" sz="1800" dirty="0" smtClean="0">
                <a:solidFill>
                  <a:srgbClr val="0000FF"/>
                </a:solidFill>
                <a:latin typeface="Arial" charset="0"/>
              </a:rPr>
              <a:t>ČSN EN 45011:1998 </a:t>
            </a:r>
            <a:endParaRPr lang="cs-CZ" sz="1800" dirty="0">
              <a:solidFill>
                <a:srgbClr val="0000FF"/>
              </a:solidFill>
              <a:latin typeface="Arial" charset="0"/>
            </a:endParaRPr>
          </a:p>
        </p:txBody>
      </p:sp>
      <p:sp>
        <p:nvSpPr>
          <p:cNvPr id="10" name="Obdélník 9"/>
          <p:cNvSpPr/>
          <p:nvPr/>
        </p:nvSpPr>
        <p:spPr bwMode="auto">
          <a:xfrm>
            <a:off x="383469" y="5733256"/>
            <a:ext cx="8437003" cy="72008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  <a:headEnd type="none" w="med" len="med"/>
            <a:tailEnd type="none" w="med" len="med"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228600" indent="-228600">
              <a:spcBef>
                <a:spcPts val="600"/>
              </a:spcBef>
              <a:buFont typeface="+mj-lt"/>
              <a:buAutoNum type="arabicPeriod"/>
            </a:pPr>
            <a:r>
              <a:rPr lang="cs-CZ" sz="12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Požadavky na obsah certifikátu se téměř nezměnily.</a:t>
            </a:r>
          </a:p>
          <a:p>
            <a:pPr marL="228600" indent="-228600">
              <a:spcBef>
                <a:spcPts val="600"/>
              </a:spcBef>
              <a:buFont typeface="+mj-lt"/>
              <a:buAutoNum type="arabicPeriod"/>
            </a:pPr>
            <a:r>
              <a:rPr lang="cs-CZ" sz="12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ISO </a:t>
            </a:r>
            <a:r>
              <a:rPr lang="cs-CZ" sz="12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17065 </a:t>
            </a:r>
            <a:r>
              <a:rPr lang="cs-CZ" sz="12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připouští </a:t>
            </a:r>
            <a:r>
              <a:rPr lang="cs-CZ" sz="12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použití certifikátu </a:t>
            </a:r>
            <a:r>
              <a:rPr lang="cs-CZ" sz="1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bez vlastnoručního podpisu </a:t>
            </a:r>
            <a:r>
              <a:rPr lang="cs-CZ" sz="12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nebo s podpisem elektronickým, ale také pouze se </a:t>
            </a:r>
            <a:r>
              <a:rPr lang="cs-CZ" sz="1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skenovaným digitalizovaným podpisem</a:t>
            </a:r>
            <a:r>
              <a:rPr lang="cs-CZ" sz="12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, je-li to náležitě </a:t>
            </a:r>
            <a:r>
              <a:rPr lang="cs-CZ" sz="12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popsáno a ošetřeno v postupech COV.</a:t>
            </a:r>
            <a:endParaRPr lang="cs-CZ" sz="1200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62674430"/>
      </p:ext>
    </p:extLst>
  </p:cSld>
  <p:clrMapOvr>
    <a:masterClrMapping/>
  </p:clrMapOvr>
  <p:transition spd="slow">
    <p:zoom dir="in"/>
  </p:transition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6987480" y="6453336"/>
            <a:ext cx="1905000" cy="252264"/>
          </a:xfrm>
          <a:noFill/>
        </p:spPr>
        <p:txBody>
          <a:bodyPr/>
          <a:lstStyle/>
          <a:p>
            <a:fld id="{F7BB68C9-A070-4C5C-8B09-CEE91A3FDE2F}" type="slidenum">
              <a:rPr lang="cs-CZ" smtClean="0">
                <a:cs typeface="Arial" charset="0"/>
              </a:rPr>
              <a:pPr/>
              <a:t>31</a:t>
            </a:fld>
            <a:endParaRPr lang="cs-CZ" dirty="0" smtClean="0">
              <a:cs typeface="Arial" charset="0"/>
            </a:endParaRPr>
          </a:p>
        </p:txBody>
      </p:sp>
      <p:sp>
        <p:nvSpPr>
          <p:cNvPr id="7782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22610" y="188566"/>
            <a:ext cx="5041478" cy="792162"/>
          </a:xfrm>
        </p:spPr>
        <p:txBody>
          <a:bodyPr/>
          <a:lstStyle/>
          <a:p>
            <a:pPr algn="l" eaLnBrk="1" hangingPunct="1">
              <a:defRPr/>
            </a:pPr>
            <a:r>
              <a:rPr lang="cs-CZ" sz="24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</a:rPr>
              <a:t>Srovnání vybraných částí norem </a:t>
            </a:r>
            <a:br>
              <a:rPr lang="cs-CZ" sz="24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</a:rPr>
            </a:br>
            <a:r>
              <a:rPr lang="cs-CZ" sz="24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</a:rPr>
              <a:t>EN 45011 a ISO/IEC 17065 (25)</a:t>
            </a:r>
            <a:endParaRPr lang="cs-CZ" sz="2400" b="1" dirty="0">
              <a:solidFill>
                <a:srgbClr val="7030A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77833" name="Rectangle 9"/>
          <p:cNvSpPr>
            <a:spLocks noGrp="1" noChangeArrowheads="1"/>
          </p:cNvSpPr>
          <p:nvPr>
            <p:ph type="subTitle" idx="1"/>
          </p:nvPr>
        </p:nvSpPr>
        <p:spPr>
          <a:xfrm>
            <a:off x="4860925" y="1700808"/>
            <a:ext cx="3959225" cy="3888432"/>
          </a:xfrm>
          <a:solidFill>
            <a:schemeClr val="bg1"/>
          </a:solidFill>
          <a:ln w="12700">
            <a:solidFill>
              <a:srgbClr val="008000"/>
            </a:solidFill>
          </a:ln>
          <a:effectLst/>
        </p:spPr>
        <p:txBody>
          <a:bodyPr/>
          <a:lstStyle/>
          <a:p>
            <a:pPr algn="l" eaLnBrk="1" hangingPunct="1">
              <a:lnSpc>
                <a:spcPct val="90000"/>
              </a:lnSpc>
              <a:spcBef>
                <a:spcPts val="600"/>
              </a:spcBef>
              <a:defRPr/>
            </a:pPr>
            <a:r>
              <a:rPr lang="cs-CZ" sz="1200" b="1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čl. </a:t>
            </a:r>
            <a:r>
              <a:rPr lang="cs-CZ" sz="1200" b="1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7.9.:  Dozor</a:t>
            </a:r>
          </a:p>
          <a:p>
            <a:pPr algn="l" eaLnBrk="1" hangingPunct="1">
              <a:lnSpc>
                <a:spcPct val="90000"/>
              </a:lnSpc>
              <a:spcBef>
                <a:spcPts val="600"/>
              </a:spcBef>
              <a:defRPr/>
            </a:pPr>
            <a:r>
              <a:rPr lang="cs-CZ" sz="1200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Vyžaduje-li certifikační schéma dozory, </a:t>
            </a:r>
            <a:r>
              <a:rPr lang="cs-CZ" sz="1200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COV musí zahájit </a:t>
            </a:r>
            <a:r>
              <a:rPr lang="cs-CZ" sz="1200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dozorování </a:t>
            </a:r>
            <a:r>
              <a:rPr lang="cs-CZ" sz="1200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produktů, </a:t>
            </a:r>
            <a:r>
              <a:rPr lang="cs-CZ" sz="1200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na něž se vztahuje rozhodnutí o certifikaci </a:t>
            </a:r>
            <a:r>
              <a:rPr lang="cs-CZ" sz="1200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dle certifikačního schémata.</a:t>
            </a:r>
            <a:endParaRPr lang="cs-CZ" sz="1200" dirty="0">
              <a:solidFill>
                <a:srgbClr val="008000"/>
              </a:solidFill>
              <a:latin typeface="Arial" pitchFamily="34" charset="0"/>
              <a:cs typeface="Arial" pitchFamily="34" charset="0"/>
            </a:endParaRPr>
          </a:p>
          <a:p>
            <a:pPr algn="l" eaLnBrk="1" hangingPunct="1">
              <a:lnSpc>
                <a:spcPct val="90000"/>
              </a:lnSpc>
              <a:spcBef>
                <a:spcPts val="600"/>
              </a:spcBef>
              <a:defRPr/>
            </a:pPr>
            <a:r>
              <a:rPr lang="cs-CZ" sz="1200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Klient </a:t>
            </a:r>
            <a:r>
              <a:rPr lang="cs-CZ" sz="1200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bez prodlení informuje certifikační orgán o změnách, které mohou ovlivňovat jeho schopnost plnit certifikační </a:t>
            </a:r>
            <a:r>
              <a:rPr lang="cs-CZ" sz="1200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požadavky </a:t>
            </a:r>
            <a:r>
              <a:rPr lang="cs-CZ" sz="1200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(změny </a:t>
            </a:r>
            <a:r>
              <a:rPr lang="cs-CZ" sz="1200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organizační</a:t>
            </a:r>
            <a:r>
              <a:rPr lang="cs-CZ" sz="1200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, modifikace produktu nebo výrobní </a:t>
            </a:r>
            <a:r>
              <a:rPr lang="cs-CZ" sz="1200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metody</a:t>
            </a:r>
            <a:r>
              <a:rPr lang="cs-CZ" sz="1200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, změny systému </a:t>
            </a:r>
            <a:r>
              <a:rPr lang="cs-CZ" sz="1200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QMS)</a:t>
            </a:r>
            <a:endParaRPr lang="cs-CZ" sz="1200" dirty="0">
              <a:solidFill>
                <a:srgbClr val="008000"/>
              </a:solidFill>
              <a:latin typeface="Arial" pitchFamily="34" charset="0"/>
              <a:cs typeface="Arial" pitchFamily="34" charset="0"/>
            </a:endParaRPr>
          </a:p>
          <a:p>
            <a:pPr algn="l" eaLnBrk="1" hangingPunct="1">
              <a:lnSpc>
                <a:spcPct val="90000"/>
              </a:lnSpc>
              <a:spcBef>
                <a:spcPts val="600"/>
              </a:spcBef>
              <a:defRPr/>
            </a:pPr>
            <a:r>
              <a:rPr lang="cs-CZ" sz="1200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ISO/IEC 17067 (v etapě DIS) poskytuje příklady dozorových </a:t>
            </a:r>
            <a:r>
              <a:rPr lang="cs-CZ" sz="1200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činností </a:t>
            </a:r>
            <a:r>
              <a:rPr lang="cs-CZ" sz="1200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v certifikačních schématech. </a:t>
            </a:r>
          </a:p>
          <a:p>
            <a:pPr algn="l" eaLnBrk="1" hangingPunct="1">
              <a:lnSpc>
                <a:spcPct val="90000"/>
              </a:lnSpc>
              <a:spcBef>
                <a:spcPts val="600"/>
              </a:spcBef>
              <a:defRPr/>
            </a:pPr>
            <a:r>
              <a:rPr lang="cs-CZ" sz="1200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Kritéria a proces pro dozorové činnosti jsou stanoveny každým certifikačním schématem.</a:t>
            </a:r>
          </a:p>
          <a:p>
            <a:pPr algn="l" eaLnBrk="1" hangingPunct="1">
              <a:lnSpc>
                <a:spcPct val="90000"/>
              </a:lnSpc>
              <a:spcBef>
                <a:spcPts val="600"/>
              </a:spcBef>
              <a:defRPr/>
            </a:pPr>
            <a:r>
              <a:rPr lang="cs-CZ" sz="1200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Je-li trvalé používání certifikační značky schváleno pro umístnění na </a:t>
            </a:r>
            <a:r>
              <a:rPr lang="cs-CZ" sz="1200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výrobku, </a:t>
            </a:r>
            <a:r>
              <a:rPr lang="cs-CZ" sz="1200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musí být </a:t>
            </a:r>
            <a:r>
              <a:rPr lang="cs-CZ" sz="1200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stanoveny periodické </a:t>
            </a:r>
            <a:r>
              <a:rPr lang="cs-CZ" sz="1200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dozory označených produktů za účelem průběžného </a:t>
            </a:r>
            <a:r>
              <a:rPr lang="cs-CZ" sz="1200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prokazování plnění </a:t>
            </a:r>
            <a:r>
              <a:rPr lang="cs-CZ" sz="1200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požadavků na produkt.</a:t>
            </a:r>
          </a:p>
          <a:p>
            <a:pPr algn="l" eaLnBrk="1" hangingPunct="1">
              <a:lnSpc>
                <a:spcPct val="90000"/>
              </a:lnSpc>
              <a:spcBef>
                <a:spcPts val="600"/>
              </a:spcBef>
              <a:defRPr/>
            </a:pPr>
            <a:r>
              <a:rPr lang="cs-CZ" sz="1200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Je-li trvalé používání certifikační značky schváleno pro proces </a:t>
            </a:r>
            <a:r>
              <a:rPr lang="cs-CZ" sz="1200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nebo </a:t>
            </a:r>
            <a:r>
              <a:rPr lang="cs-CZ" sz="1200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službu, musí být </a:t>
            </a:r>
            <a:r>
              <a:rPr lang="cs-CZ" sz="1200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stanoveny pravidelné </a:t>
            </a:r>
            <a:r>
              <a:rPr lang="cs-CZ" sz="1200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dozorové činnosti k zajištění pokračující legitimnosti </a:t>
            </a:r>
            <a:r>
              <a:rPr lang="cs-CZ" sz="1200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prokázání </a:t>
            </a:r>
            <a:r>
              <a:rPr lang="cs-CZ" sz="1200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plnění požadavků na proces nebo službu.</a:t>
            </a:r>
          </a:p>
          <a:p>
            <a:pPr algn="l" eaLnBrk="1" hangingPunct="1">
              <a:lnSpc>
                <a:spcPct val="90000"/>
              </a:lnSpc>
              <a:spcBef>
                <a:spcPts val="600"/>
              </a:spcBef>
              <a:defRPr/>
            </a:pPr>
            <a:endParaRPr lang="cs-CZ" sz="1200" dirty="0" smtClean="0">
              <a:solidFill>
                <a:srgbClr val="008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Rectangle 9"/>
          <p:cNvSpPr txBox="1">
            <a:spLocks noChangeArrowheads="1"/>
          </p:cNvSpPr>
          <p:nvPr/>
        </p:nvSpPr>
        <p:spPr bwMode="auto">
          <a:xfrm>
            <a:off x="395288" y="1700808"/>
            <a:ext cx="3960812" cy="3888432"/>
          </a:xfrm>
          <a:prstGeom prst="rect">
            <a:avLst/>
          </a:prstGeom>
          <a:solidFill>
            <a:schemeClr val="bg1"/>
          </a:solidFill>
          <a:ln w="12700">
            <a:solidFill>
              <a:srgbClr val="0000FF"/>
            </a:solidFill>
            <a:miter lim="800000"/>
            <a:headEnd/>
            <a:tailEnd/>
          </a:ln>
          <a:effectLst/>
        </p:spPr>
        <p:txBody>
          <a:bodyPr/>
          <a:lstStyle/>
          <a:p>
            <a:pPr>
              <a:lnSpc>
                <a:spcPct val="90000"/>
              </a:lnSpc>
              <a:spcBef>
                <a:spcPts val="600"/>
              </a:spcBef>
            </a:pPr>
            <a:r>
              <a:rPr lang="cs-CZ" sz="1200" dirty="0" smtClean="0">
                <a:solidFill>
                  <a:srgbClr val="0000FF"/>
                </a:solidFill>
                <a:latin typeface="Arial" charset="0"/>
              </a:rPr>
              <a:t>čl. 13:  Dozor</a:t>
            </a:r>
            <a:endParaRPr lang="cs-CZ" sz="1200" dirty="0">
              <a:solidFill>
                <a:srgbClr val="0000FF"/>
              </a:solidFill>
              <a:latin typeface="Arial" charset="0"/>
            </a:endParaRPr>
          </a:p>
          <a:p>
            <a:pPr>
              <a:lnSpc>
                <a:spcPct val="90000"/>
              </a:lnSpc>
              <a:spcBef>
                <a:spcPts val="600"/>
              </a:spcBef>
            </a:pPr>
            <a:r>
              <a:rPr lang="cs-CZ" sz="1200" b="0" dirty="0">
                <a:solidFill>
                  <a:srgbClr val="0000FF"/>
                </a:solidFill>
                <a:latin typeface="Arial" charset="0"/>
              </a:rPr>
              <a:t>COV musí mít dokumentované postupy umožňující, aby byl dozor prováděn v souladu s kritérii vhodnými pro příslušný certifikační systém.</a:t>
            </a:r>
          </a:p>
          <a:p>
            <a:pPr>
              <a:lnSpc>
                <a:spcPct val="90000"/>
              </a:lnSpc>
              <a:spcBef>
                <a:spcPts val="600"/>
              </a:spcBef>
            </a:pPr>
            <a:r>
              <a:rPr lang="cs-CZ" sz="1200" b="0" dirty="0">
                <a:solidFill>
                  <a:srgbClr val="0000FF"/>
                </a:solidFill>
                <a:latin typeface="Arial" charset="0"/>
              </a:rPr>
              <a:t>COV musí vyžadovat, aby jej dodavatel informoval o všech </a:t>
            </a:r>
            <a:r>
              <a:rPr lang="cs-CZ" sz="1200" b="0" dirty="0" smtClean="0">
                <a:solidFill>
                  <a:srgbClr val="0000FF"/>
                </a:solidFill>
                <a:latin typeface="Arial" charset="0"/>
              </a:rPr>
              <a:t>změnách </a:t>
            </a:r>
            <a:r>
              <a:rPr lang="cs-CZ" sz="1200" b="0" dirty="0">
                <a:solidFill>
                  <a:srgbClr val="0000FF"/>
                </a:solidFill>
                <a:latin typeface="Arial" charset="0"/>
              </a:rPr>
              <a:t>citovaných v </a:t>
            </a:r>
            <a:r>
              <a:rPr lang="cs-CZ" sz="1200" b="0" dirty="0" smtClean="0">
                <a:solidFill>
                  <a:srgbClr val="0000FF"/>
                </a:solidFill>
                <a:latin typeface="Arial" charset="0"/>
              </a:rPr>
              <a:t>čl. 4.6.2 </a:t>
            </a:r>
            <a:r>
              <a:rPr lang="cs-CZ" sz="1200" b="0" dirty="0">
                <a:solidFill>
                  <a:srgbClr val="0000FF"/>
                </a:solidFill>
                <a:latin typeface="Arial" charset="0"/>
              </a:rPr>
              <a:t>c), jako například o zamýšlené modifikaci výrobku, výrobního procesu nebo </a:t>
            </a:r>
            <a:r>
              <a:rPr lang="cs-CZ" sz="1200" b="0" dirty="0" smtClean="0">
                <a:solidFill>
                  <a:srgbClr val="0000FF"/>
                </a:solidFill>
                <a:latin typeface="Arial" charset="0"/>
              </a:rPr>
              <a:t>jeho </a:t>
            </a:r>
            <a:r>
              <a:rPr lang="cs-CZ" sz="1200" b="0" dirty="0">
                <a:solidFill>
                  <a:srgbClr val="0000FF"/>
                </a:solidFill>
                <a:latin typeface="Arial" charset="0"/>
              </a:rPr>
              <a:t>systému jakosti, který má vliv na shodu výrobku. </a:t>
            </a:r>
            <a:endParaRPr lang="cs-CZ" sz="1200" b="0" dirty="0" smtClean="0">
              <a:solidFill>
                <a:srgbClr val="0000FF"/>
              </a:solidFill>
              <a:latin typeface="Arial" charset="0"/>
            </a:endParaRPr>
          </a:p>
          <a:p>
            <a:pPr>
              <a:lnSpc>
                <a:spcPct val="90000"/>
              </a:lnSpc>
              <a:spcBef>
                <a:spcPts val="600"/>
              </a:spcBef>
            </a:pPr>
            <a:r>
              <a:rPr lang="cs-CZ" sz="1200" b="0" dirty="0" smtClean="0">
                <a:solidFill>
                  <a:srgbClr val="0000FF"/>
                </a:solidFill>
                <a:latin typeface="Arial" charset="0"/>
              </a:rPr>
              <a:t>Certifikační </a:t>
            </a:r>
            <a:r>
              <a:rPr lang="cs-CZ" sz="1200" b="0" dirty="0">
                <a:solidFill>
                  <a:srgbClr val="0000FF"/>
                </a:solidFill>
                <a:latin typeface="Arial" charset="0"/>
              </a:rPr>
              <a:t>orgán musí </a:t>
            </a:r>
            <a:r>
              <a:rPr lang="cs-CZ" sz="1200" b="0" dirty="0" smtClean="0">
                <a:solidFill>
                  <a:srgbClr val="0000FF"/>
                </a:solidFill>
                <a:latin typeface="Arial" charset="0"/>
              </a:rPr>
              <a:t>rozhodnout</a:t>
            </a:r>
            <a:r>
              <a:rPr lang="cs-CZ" sz="1200" b="0" dirty="0">
                <a:solidFill>
                  <a:srgbClr val="0000FF"/>
                </a:solidFill>
                <a:latin typeface="Arial" charset="0"/>
              </a:rPr>
              <a:t>, zda ohlášené změny vyžadují další zkoumání.</a:t>
            </a:r>
          </a:p>
          <a:p>
            <a:pPr>
              <a:lnSpc>
                <a:spcPct val="90000"/>
              </a:lnSpc>
              <a:spcBef>
                <a:spcPts val="600"/>
              </a:spcBef>
            </a:pPr>
            <a:r>
              <a:rPr lang="cs-CZ" sz="1200" b="0" dirty="0">
                <a:solidFill>
                  <a:srgbClr val="0000FF"/>
                </a:solidFill>
                <a:latin typeface="Arial" charset="0"/>
              </a:rPr>
              <a:t>COV musí své dozorové činnosti dokumentovat.</a:t>
            </a:r>
          </a:p>
          <a:p>
            <a:pPr>
              <a:lnSpc>
                <a:spcPct val="90000"/>
              </a:lnSpc>
              <a:spcBef>
                <a:spcPts val="600"/>
              </a:spcBef>
            </a:pPr>
            <a:r>
              <a:rPr lang="cs-CZ" sz="1200" b="0" dirty="0">
                <a:solidFill>
                  <a:srgbClr val="0000FF"/>
                </a:solidFill>
                <a:latin typeface="Arial" charset="0"/>
              </a:rPr>
              <a:t>Pokud certifikační orgán autorizuje nepřetržité užívání své značky shody na výrobku toho typu, který byl hodnocen, musí takto </a:t>
            </a:r>
            <a:r>
              <a:rPr lang="cs-CZ" sz="1200" b="0" dirty="0" smtClean="0">
                <a:solidFill>
                  <a:srgbClr val="0000FF"/>
                </a:solidFill>
                <a:latin typeface="Arial" charset="0"/>
              </a:rPr>
              <a:t>označené </a:t>
            </a:r>
            <a:r>
              <a:rPr lang="cs-CZ" sz="1200" b="0" dirty="0">
                <a:solidFill>
                  <a:srgbClr val="0000FF"/>
                </a:solidFill>
                <a:latin typeface="Arial" charset="0"/>
              </a:rPr>
              <a:t>výrobky pravidelně hodnotit, aby potvrdil, že jsou stále ve shodě s normami.</a:t>
            </a:r>
          </a:p>
        </p:txBody>
      </p:sp>
      <p:pic>
        <p:nvPicPr>
          <p:cNvPr id="7" name="Picture 25" descr="scov 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740352" y="44624"/>
            <a:ext cx="1091939" cy="836712"/>
          </a:xfrm>
          <a:prstGeom prst="rect">
            <a:avLst/>
          </a:prstGeom>
          <a:noFill/>
        </p:spPr>
      </p:pic>
      <p:sp>
        <p:nvSpPr>
          <p:cNvPr id="8" name="Rectangle 9"/>
          <p:cNvSpPr txBox="1">
            <a:spLocks noChangeArrowheads="1"/>
          </p:cNvSpPr>
          <p:nvPr/>
        </p:nvSpPr>
        <p:spPr bwMode="auto">
          <a:xfrm>
            <a:off x="4861173" y="1196752"/>
            <a:ext cx="3959225" cy="360040"/>
          </a:xfrm>
          <a:prstGeom prst="rect">
            <a:avLst/>
          </a:prstGeom>
          <a:solidFill>
            <a:schemeClr val="accent5"/>
          </a:solidFill>
          <a:ln w="19050">
            <a:noFill/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800">
                <a:solidFill>
                  <a:schemeClr val="tx1"/>
                </a:solidFill>
                <a:latin typeface="+mn-lt"/>
              </a:defRPr>
            </a:lvl2pPr>
            <a:lvl3pPr marL="9144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400">
                <a:solidFill>
                  <a:schemeClr val="tx1"/>
                </a:solidFill>
                <a:latin typeface="+mn-lt"/>
              </a:defRPr>
            </a:lvl3pPr>
            <a:lvl4pPr marL="13716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4pPr>
            <a:lvl5pPr marL="18288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5pPr>
            <a:lvl6pPr marL="228600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6pPr>
            <a:lvl7pPr marL="274320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7pPr>
            <a:lvl8pPr marL="320040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8pPr>
            <a:lvl9pPr marL="365760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algn="l" eaLnBrk="1" hangingPunct="1">
              <a:spcBef>
                <a:spcPts val="1200"/>
              </a:spcBef>
              <a:defRPr/>
            </a:pPr>
            <a:r>
              <a:rPr lang="cs-CZ" sz="18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cs-CZ" sz="1800" b="1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ČSN EN ISO/IEC 17065:2013</a:t>
            </a:r>
          </a:p>
        </p:txBody>
      </p:sp>
      <p:sp>
        <p:nvSpPr>
          <p:cNvPr id="9" name="Rectangle 9"/>
          <p:cNvSpPr txBox="1">
            <a:spLocks noChangeArrowheads="1"/>
          </p:cNvSpPr>
          <p:nvPr/>
        </p:nvSpPr>
        <p:spPr bwMode="auto">
          <a:xfrm>
            <a:off x="395536" y="1196752"/>
            <a:ext cx="3960812" cy="36004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9050">
            <a:noFill/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txBody>
          <a:bodyPr/>
          <a:lstStyle/>
          <a:p>
            <a:pPr>
              <a:spcBef>
                <a:spcPct val="20000"/>
              </a:spcBef>
            </a:pPr>
            <a:r>
              <a:rPr lang="cs-CZ" sz="1800" dirty="0" smtClean="0">
                <a:solidFill>
                  <a:srgbClr val="0000FF"/>
                </a:solidFill>
                <a:latin typeface="Arial" charset="0"/>
              </a:rPr>
              <a:t>ČSN EN 45011:1998 </a:t>
            </a:r>
            <a:endParaRPr lang="cs-CZ" sz="1800" dirty="0">
              <a:solidFill>
                <a:srgbClr val="0000FF"/>
              </a:solidFill>
              <a:latin typeface="Arial" charset="0"/>
            </a:endParaRPr>
          </a:p>
        </p:txBody>
      </p:sp>
      <p:sp>
        <p:nvSpPr>
          <p:cNvPr id="10" name="Obdélník 9"/>
          <p:cNvSpPr/>
          <p:nvPr/>
        </p:nvSpPr>
        <p:spPr bwMode="auto">
          <a:xfrm>
            <a:off x="383469" y="5733256"/>
            <a:ext cx="8437003" cy="864096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  <a:headEnd type="none" w="med" len="med"/>
            <a:tailEnd type="none" w="med" len="med"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>
              <a:spcBef>
                <a:spcPts val="600"/>
              </a:spcBef>
            </a:pPr>
            <a:r>
              <a:rPr lang="cs-CZ" sz="12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Postupy při dozorech  jsou popsány v obou normách analogicky, avšak norma ISO 17065 se odkazuje na podrobnosti uvedené v normě ISO/IEC 17067 (dosud nebyla vydána).</a:t>
            </a:r>
          </a:p>
          <a:p>
            <a:pPr>
              <a:spcBef>
                <a:spcPts val="600"/>
              </a:spcBef>
            </a:pPr>
            <a:r>
              <a:rPr lang="cs-CZ" sz="12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Norma ISO 17065 se navíc věnuje certifikačním značkám u produktů, procesů nebo služeb, kde musí být </a:t>
            </a:r>
            <a:r>
              <a:rPr lang="cs-CZ" sz="1200" dirty="0" smtClean="0">
                <a:solidFill>
                  <a:schemeClr val="accent2"/>
                </a:solidFill>
                <a:latin typeface="Arial" pitchFamily="34" charset="0"/>
                <a:cs typeface="Arial" pitchFamily="34" charset="0"/>
              </a:rPr>
              <a:t>validita značky vždy prověřována </a:t>
            </a:r>
            <a:r>
              <a:rPr lang="cs-CZ" sz="12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dozorovou aktivitou. </a:t>
            </a:r>
            <a:endParaRPr lang="cs-CZ" sz="1200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1198260"/>
      </p:ext>
    </p:extLst>
  </p:cSld>
  <p:clrMapOvr>
    <a:masterClrMapping/>
  </p:clrMapOvr>
  <p:transition spd="slow">
    <p:zoom dir="in"/>
  </p:transition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6987480" y="6453336"/>
            <a:ext cx="1905000" cy="252264"/>
          </a:xfrm>
          <a:noFill/>
        </p:spPr>
        <p:txBody>
          <a:bodyPr/>
          <a:lstStyle/>
          <a:p>
            <a:fld id="{F7BB68C9-A070-4C5C-8B09-CEE91A3FDE2F}" type="slidenum">
              <a:rPr lang="cs-CZ" smtClean="0">
                <a:cs typeface="Arial" charset="0"/>
              </a:rPr>
              <a:pPr/>
              <a:t>32</a:t>
            </a:fld>
            <a:endParaRPr lang="cs-CZ" dirty="0" smtClean="0">
              <a:cs typeface="Arial" charset="0"/>
            </a:endParaRPr>
          </a:p>
        </p:txBody>
      </p:sp>
      <p:sp>
        <p:nvSpPr>
          <p:cNvPr id="7782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22610" y="188566"/>
            <a:ext cx="5041478" cy="792162"/>
          </a:xfrm>
        </p:spPr>
        <p:txBody>
          <a:bodyPr/>
          <a:lstStyle/>
          <a:p>
            <a:pPr algn="l" eaLnBrk="1" hangingPunct="1">
              <a:defRPr/>
            </a:pPr>
            <a:r>
              <a:rPr lang="cs-CZ" sz="24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</a:rPr>
              <a:t>Srovnání vybraných částí norem </a:t>
            </a:r>
            <a:br>
              <a:rPr lang="cs-CZ" sz="24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</a:rPr>
            </a:br>
            <a:r>
              <a:rPr lang="cs-CZ" sz="24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</a:rPr>
              <a:t>EN 45011 a ISO/IEC 17065 (26)</a:t>
            </a:r>
            <a:endParaRPr lang="cs-CZ" sz="2400" b="1" dirty="0">
              <a:solidFill>
                <a:srgbClr val="7030A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77833" name="Rectangle 9"/>
          <p:cNvSpPr>
            <a:spLocks noGrp="1" noChangeArrowheads="1"/>
          </p:cNvSpPr>
          <p:nvPr>
            <p:ph type="subTitle" idx="1"/>
          </p:nvPr>
        </p:nvSpPr>
        <p:spPr>
          <a:xfrm>
            <a:off x="4860925" y="1988840"/>
            <a:ext cx="3959225" cy="3888432"/>
          </a:xfrm>
          <a:solidFill>
            <a:schemeClr val="bg1"/>
          </a:solidFill>
          <a:ln w="12700">
            <a:solidFill>
              <a:srgbClr val="008000"/>
            </a:solidFill>
          </a:ln>
          <a:effectLst/>
        </p:spPr>
        <p:txBody>
          <a:bodyPr/>
          <a:lstStyle/>
          <a:p>
            <a:pPr algn="l" eaLnBrk="1" hangingPunct="1">
              <a:lnSpc>
                <a:spcPct val="90000"/>
              </a:lnSpc>
              <a:spcBef>
                <a:spcPts val="600"/>
              </a:spcBef>
              <a:defRPr/>
            </a:pPr>
            <a:r>
              <a:rPr lang="cs-CZ" sz="1200" b="1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Bibliografie:</a:t>
            </a:r>
          </a:p>
          <a:p>
            <a:pPr algn="l" eaLnBrk="1" hangingPunct="1">
              <a:lnSpc>
                <a:spcPct val="90000"/>
              </a:lnSpc>
              <a:spcBef>
                <a:spcPts val="600"/>
              </a:spcBef>
              <a:defRPr/>
            </a:pPr>
            <a:r>
              <a:rPr lang="cs-CZ" sz="1200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Obsahuje </a:t>
            </a:r>
            <a:r>
              <a:rPr lang="cs-CZ" sz="1200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odkazy na </a:t>
            </a:r>
            <a:r>
              <a:rPr lang="cs-CZ" sz="1200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ISO/IEC Pokyny </a:t>
            </a:r>
            <a:r>
              <a:rPr lang="cs-CZ" sz="1200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23, 27, 28, 53, dále ISO PAS 17001, 17002, 17003, 17004, 17005 a normy řady ISO/IEC 17007, ISO/IEC </a:t>
            </a:r>
            <a:r>
              <a:rPr lang="cs-CZ" sz="1200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17030</a:t>
            </a:r>
            <a:r>
              <a:rPr lang="cs-CZ" sz="1200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cs-CZ" sz="1200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cs-CZ" sz="1200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</a:br>
            <a:r>
              <a:rPr lang="cs-CZ" sz="1200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ISO/IEC 17067</a:t>
            </a:r>
            <a:r>
              <a:rPr lang="cs-CZ" sz="1200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, </a:t>
            </a:r>
            <a:br>
              <a:rPr lang="cs-CZ" sz="1200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</a:br>
            <a:r>
              <a:rPr lang="cs-CZ" sz="1200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a ISO </a:t>
            </a:r>
            <a:r>
              <a:rPr lang="cs-CZ" sz="1200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9000, </a:t>
            </a:r>
            <a:r>
              <a:rPr lang="cs-CZ" sz="1200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 ISO 9001</a:t>
            </a:r>
            <a:r>
              <a:rPr lang="cs-CZ" sz="1200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cs-CZ" sz="1200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ISO 10002</a:t>
            </a:r>
            <a:r>
              <a:rPr lang="cs-CZ" sz="1200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cs-CZ" sz="1200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ISO 19011</a:t>
            </a:r>
            <a:r>
              <a:rPr lang="cs-CZ" sz="1200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cs-CZ" sz="1200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ISO 31000.</a:t>
            </a:r>
          </a:p>
          <a:p>
            <a:pPr algn="l" eaLnBrk="1" hangingPunct="1">
              <a:lnSpc>
                <a:spcPct val="90000"/>
              </a:lnSpc>
              <a:spcBef>
                <a:spcPts val="1200"/>
              </a:spcBef>
              <a:defRPr/>
            </a:pPr>
            <a:r>
              <a:rPr lang="cs-CZ" sz="1200" b="1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Příloha A</a:t>
            </a:r>
            <a:r>
              <a:rPr lang="cs-CZ" sz="1200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 nestanoví požadavky, ale principy týkající se certifikačních orgánů a jejich činnosti. Má spíše vysvětlující charakter</a:t>
            </a:r>
            <a:r>
              <a:rPr lang="cs-CZ" sz="1200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. Zřejmým </a:t>
            </a:r>
            <a:r>
              <a:rPr lang="cs-CZ" sz="1200" b="1" dirty="0">
                <a:solidFill>
                  <a:schemeClr val="accent2"/>
                </a:solidFill>
                <a:latin typeface="Arial" pitchFamily="34" charset="0"/>
                <a:cs typeface="Arial" pitchFamily="34" charset="0"/>
              </a:rPr>
              <a:t>záměrem je soběstačnost normy</a:t>
            </a:r>
            <a:r>
              <a:rPr lang="cs-CZ" sz="1200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, aby nemusely být </a:t>
            </a:r>
            <a:r>
              <a:rPr lang="cs-CZ" sz="1200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vydávány </a:t>
            </a:r>
            <a:r>
              <a:rPr lang="cs-CZ" sz="1200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výkladové </a:t>
            </a:r>
            <a:r>
              <a:rPr lang="cs-CZ" sz="1200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pokyny typu </a:t>
            </a:r>
            <a:r>
              <a:rPr lang="cs-CZ" sz="1200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IAF GD </a:t>
            </a:r>
            <a:r>
              <a:rPr lang="cs-CZ" sz="1200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5.</a:t>
            </a:r>
          </a:p>
          <a:p>
            <a:pPr algn="l" eaLnBrk="1" hangingPunct="1">
              <a:lnSpc>
                <a:spcPct val="90000"/>
              </a:lnSpc>
              <a:spcBef>
                <a:spcPts val="1200"/>
              </a:spcBef>
              <a:defRPr/>
            </a:pPr>
            <a:r>
              <a:rPr lang="cs-CZ" sz="1200" b="1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Příloha </a:t>
            </a:r>
            <a:r>
              <a:rPr lang="cs-CZ" sz="1200" b="1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B </a:t>
            </a:r>
            <a:r>
              <a:rPr lang="cs-CZ" sz="1200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p</a:t>
            </a:r>
            <a:r>
              <a:rPr lang="cs-CZ" sz="1200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oskytuje </a:t>
            </a:r>
            <a:r>
              <a:rPr lang="cs-CZ" sz="1200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návod, jak interpretovat požadavky normy na certifikaci procesů a certifikaci služeb</a:t>
            </a:r>
            <a:r>
              <a:rPr lang="cs-CZ" sz="1200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pPr algn="l" eaLnBrk="1" hangingPunct="1">
              <a:lnSpc>
                <a:spcPct val="90000"/>
              </a:lnSpc>
              <a:spcBef>
                <a:spcPts val="600"/>
              </a:spcBef>
              <a:defRPr/>
            </a:pPr>
            <a:endParaRPr lang="cs-CZ" sz="1200" dirty="0">
              <a:solidFill>
                <a:srgbClr val="008000"/>
              </a:solidFill>
              <a:latin typeface="Arial" pitchFamily="34" charset="0"/>
              <a:cs typeface="Arial" pitchFamily="34" charset="0"/>
            </a:endParaRPr>
          </a:p>
          <a:p>
            <a:pPr algn="l" eaLnBrk="1" hangingPunct="1">
              <a:lnSpc>
                <a:spcPct val="90000"/>
              </a:lnSpc>
              <a:spcBef>
                <a:spcPts val="600"/>
              </a:spcBef>
              <a:defRPr/>
            </a:pPr>
            <a:r>
              <a:rPr lang="cs-CZ" sz="12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Ve verzi EN ISO/IEC 17065 (přejatá CEN) chybí harmonizační příloha ZA. To je vcelku překvapivé, protože norma EN 45011 byla harmonizována k legislativě NLF a tato norma by ji měla nahradit i </a:t>
            </a:r>
            <a:br>
              <a:rPr lang="cs-CZ" sz="12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</a:br>
            <a:r>
              <a:rPr lang="cs-CZ" sz="12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v daném směru.</a:t>
            </a:r>
          </a:p>
        </p:txBody>
      </p:sp>
      <p:sp>
        <p:nvSpPr>
          <p:cNvPr id="18" name="Rectangle 9"/>
          <p:cNvSpPr txBox="1">
            <a:spLocks noChangeArrowheads="1"/>
          </p:cNvSpPr>
          <p:nvPr/>
        </p:nvSpPr>
        <p:spPr bwMode="auto">
          <a:xfrm>
            <a:off x="395288" y="1988840"/>
            <a:ext cx="3960812" cy="3888432"/>
          </a:xfrm>
          <a:prstGeom prst="rect">
            <a:avLst/>
          </a:prstGeom>
          <a:solidFill>
            <a:schemeClr val="bg1"/>
          </a:solidFill>
          <a:ln w="12700">
            <a:solidFill>
              <a:srgbClr val="0000FF"/>
            </a:solidFill>
            <a:miter lim="800000"/>
            <a:headEnd/>
            <a:tailEnd/>
          </a:ln>
          <a:effectLst/>
        </p:spPr>
        <p:txBody>
          <a:bodyPr/>
          <a:lstStyle/>
          <a:p>
            <a:pPr>
              <a:lnSpc>
                <a:spcPct val="90000"/>
              </a:lnSpc>
              <a:spcBef>
                <a:spcPts val="600"/>
              </a:spcBef>
            </a:pPr>
            <a:r>
              <a:rPr lang="cs-CZ" sz="1200" dirty="0" smtClean="0">
                <a:solidFill>
                  <a:srgbClr val="0000FF"/>
                </a:solidFill>
                <a:latin typeface="Arial" charset="0"/>
              </a:rPr>
              <a:t>Příloha A (ZA v EN verzi):</a:t>
            </a:r>
            <a:endParaRPr lang="cs-CZ" sz="1200" dirty="0">
              <a:solidFill>
                <a:srgbClr val="0000FF"/>
              </a:solidFill>
              <a:latin typeface="Arial" charset="0"/>
            </a:endParaRPr>
          </a:p>
          <a:p>
            <a:pPr>
              <a:lnSpc>
                <a:spcPct val="90000"/>
              </a:lnSpc>
              <a:spcBef>
                <a:spcPts val="600"/>
              </a:spcBef>
            </a:pPr>
            <a:r>
              <a:rPr lang="pl-PL" sz="1200" b="0" dirty="0" smtClean="0">
                <a:solidFill>
                  <a:srgbClr val="0000FF"/>
                </a:solidFill>
                <a:latin typeface="Arial" charset="0"/>
              </a:rPr>
              <a:t>Příloha obsahuje odkazy na </a:t>
            </a:r>
            <a:r>
              <a:rPr lang="pl-PL" sz="1200" b="0" dirty="0">
                <a:solidFill>
                  <a:srgbClr val="0000FF"/>
                </a:solidFill>
                <a:latin typeface="Arial" charset="0"/>
              </a:rPr>
              <a:t>ISO/IEC Pokyny č. 2, 7, 23, 25, 27, 28, 39, </a:t>
            </a:r>
            <a:r>
              <a:rPr lang="pl-PL" sz="1200" b="0" dirty="0" smtClean="0">
                <a:solidFill>
                  <a:srgbClr val="0000FF"/>
                </a:solidFill>
                <a:latin typeface="Arial" charset="0"/>
              </a:rPr>
              <a:t>53</a:t>
            </a:r>
          </a:p>
          <a:p>
            <a:pPr>
              <a:lnSpc>
                <a:spcPct val="90000"/>
              </a:lnSpc>
              <a:spcBef>
                <a:spcPts val="600"/>
              </a:spcBef>
            </a:pPr>
            <a:r>
              <a:rPr lang="pl-PL" sz="1200" b="0" dirty="0" smtClean="0">
                <a:solidFill>
                  <a:srgbClr val="0000FF"/>
                </a:solidFill>
                <a:latin typeface="Arial" charset="0"/>
              </a:rPr>
              <a:t>Přitom ISO/IEC Pokyny 7</a:t>
            </a:r>
            <a:r>
              <a:rPr lang="pl-PL" sz="1200" b="0" dirty="0">
                <a:solidFill>
                  <a:srgbClr val="0000FF"/>
                </a:solidFill>
                <a:latin typeface="Arial" charset="0"/>
              </a:rPr>
              <a:t>, </a:t>
            </a:r>
            <a:r>
              <a:rPr lang="pl-PL" sz="1200" b="0" dirty="0" smtClean="0">
                <a:solidFill>
                  <a:srgbClr val="0000FF"/>
                </a:solidFill>
                <a:latin typeface="Arial" charset="0"/>
              </a:rPr>
              <a:t>25 a 39 již byly zrušeny.</a:t>
            </a:r>
            <a:endParaRPr lang="cs-CZ" sz="1200" b="0" dirty="0">
              <a:solidFill>
                <a:srgbClr val="0000FF"/>
              </a:solidFill>
              <a:latin typeface="Arial" charset="0"/>
            </a:endParaRPr>
          </a:p>
        </p:txBody>
      </p:sp>
      <p:pic>
        <p:nvPicPr>
          <p:cNvPr id="7" name="Picture 25" descr="scov 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740352" y="44624"/>
            <a:ext cx="1091939" cy="836712"/>
          </a:xfrm>
          <a:prstGeom prst="rect">
            <a:avLst/>
          </a:prstGeom>
          <a:noFill/>
        </p:spPr>
      </p:pic>
      <p:sp>
        <p:nvSpPr>
          <p:cNvPr id="8" name="Rectangle 9"/>
          <p:cNvSpPr txBox="1">
            <a:spLocks noChangeArrowheads="1"/>
          </p:cNvSpPr>
          <p:nvPr/>
        </p:nvSpPr>
        <p:spPr bwMode="auto">
          <a:xfrm>
            <a:off x="4861173" y="1340768"/>
            <a:ext cx="3959225" cy="360040"/>
          </a:xfrm>
          <a:prstGeom prst="rect">
            <a:avLst/>
          </a:prstGeom>
          <a:solidFill>
            <a:schemeClr val="accent5"/>
          </a:solidFill>
          <a:ln w="19050">
            <a:noFill/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800">
                <a:solidFill>
                  <a:schemeClr val="tx1"/>
                </a:solidFill>
                <a:latin typeface="+mn-lt"/>
              </a:defRPr>
            </a:lvl2pPr>
            <a:lvl3pPr marL="9144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400">
                <a:solidFill>
                  <a:schemeClr val="tx1"/>
                </a:solidFill>
                <a:latin typeface="+mn-lt"/>
              </a:defRPr>
            </a:lvl3pPr>
            <a:lvl4pPr marL="13716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4pPr>
            <a:lvl5pPr marL="18288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5pPr>
            <a:lvl6pPr marL="228600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6pPr>
            <a:lvl7pPr marL="274320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7pPr>
            <a:lvl8pPr marL="320040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8pPr>
            <a:lvl9pPr marL="365760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algn="l" eaLnBrk="1" hangingPunct="1">
              <a:spcBef>
                <a:spcPts val="1200"/>
              </a:spcBef>
              <a:defRPr/>
            </a:pPr>
            <a:r>
              <a:rPr lang="cs-CZ" sz="18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cs-CZ" sz="1800" b="1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ČSN EN ISO/IEC 17065:2013</a:t>
            </a:r>
          </a:p>
        </p:txBody>
      </p:sp>
      <p:sp>
        <p:nvSpPr>
          <p:cNvPr id="9" name="Rectangle 9"/>
          <p:cNvSpPr txBox="1">
            <a:spLocks noChangeArrowheads="1"/>
          </p:cNvSpPr>
          <p:nvPr/>
        </p:nvSpPr>
        <p:spPr bwMode="auto">
          <a:xfrm>
            <a:off x="395536" y="1340768"/>
            <a:ext cx="3960812" cy="36004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9050">
            <a:noFill/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txBody>
          <a:bodyPr/>
          <a:lstStyle/>
          <a:p>
            <a:pPr>
              <a:spcBef>
                <a:spcPct val="20000"/>
              </a:spcBef>
            </a:pPr>
            <a:r>
              <a:rPr lang="cs-CZ" sz="1800" dirty="0" smtClean="0">
                <a:solidFill>
                  <a:srgbClr val="0000FF"/>
                </a:solidFill>
                <a:latin typeface="Arial" charset="0"/>
              </a:rPr>
              <a:t>ČSN EN 45011:1998 </a:t>
            </a:r>
            <a:endParaRPr lang="cs-CZ" sz="1800" dirty="0">
              <a:solidFill>
                <a:srgbClr val="0000FF"/>
              </a:solidFill>
              <a:latin typeface="Arial" charset="0"/>
            </a:endParaRPr>
          </a:p>
        </p:txBody>
      </p:sp>
      <p:sp>
        <p:nvSpPr>
          <p:cNvPr id="10" name="Obdélník 9"/>
          <p:cNvSpPr/>
          <p:nvPr/>
        </p:nvSpPr>
        <p:spPr bwMode="auto">
          <a:xfrm>
            <a:off x="383469" y="6165304"/>
            <a:ext cx="8437003" cy="288032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  <a:headEnd type="none" w="med" len="med"/>
            <a:tailEnd type="none" w="med" len="med"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>
              <a:spcBef>
                <a:spcPts val="600"/>
              </a:spcBef>
            </a:pPr>
            <a:endParaRPr lang="cs-CZ" sz="1200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2684881"/>
      </p:ext>
    </p:extLst>
  </p:cSld>
  <p:clrMapOvr>
    <a:masterClrMapping/>
  </p:clrMapOvr>
  <p:transition spd="slow">
    <p:zoom dir="in"/>
  </p:transition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Zaoblený obdélník 23"/>
          <p:cNvSpPr/>
          <p:nvPr/>
        </p:nvSpPr>
        <p:spPr bwMode="auto">
          <a:xfrm>
            <a:off x="288000" y="5517232"/>
            <a:ext cx="8568952" cy="648072"/>
          </a:xfrm>
          <a:prstGeom prst="roundRect">
            <a:avLst/>
          </a:prstGeom>
          <a:solidFill>
            <a:srgbClr val="DDEEFF"/>
          </a:solidFill>
          <a:ln>
            <a:headEnd type="none" w="med" len="med"/>
            <a:tailEnd type="none" w="med" len="me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4400" b="1" i="0" u="none" strike="noStrike" cap="none" normalizeH="0" baseline="0" smtClean="0">
              <a:ln>
                <a:noFill/>
              </a:ln>
              <a:solidFill>
                <a:srgbClr val="FF0000"/>
              </a:solidFill>
              <a:effectLst/>
              <a:latin typeface="Arial Unicode MS" pitchFamily="34" charset="-128"/>
            </a:endParaRPr>
          </a:p>
        </p:txBody>
      </p:sp>
      <p:sp>
        <p:nvSpPr>
          <p:cNvPr id="16" name="Zaoblený obdélník 15"/>
          <p:cNvSpPr/>
          <p:nvPr/>
        </p:nvSpPr>
        <p:spPr bwMode="auto">
          <a:xfrm>
            <a:off x="280698" y="1700808"/>
            <a:ext cx="8568952" cy="1152128"/>
          </a:xfrm>
          <a:prstGeom prst="roundRect">
            <a:avLst/>
          </a:prstGeom>
          <a:noFill/>
          <a:ln>
            <a:headEnd type="none" w="med" len="med"/>
            <a:tailEnd type="none" w="med" len="me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4400" b="1" i="0" u="none" strike="noStrike" cap="none" normalizeH="0" baseline="0" smtClean="0">
              <a:ln>
                <a:noFill/>
              </a:ln>
              <a:solidFill>
                <a:srgbClr val="FF0000"/>
              </a:solidFill>
              <a:effectLst/>
              <a:latin typeface="Arial Unicode MS" pitchFamily="34" charset="-128"/>
            </a:endParaRPr>
          </a:p>
        </p:txBody>
      </p:sp>
      <p:sp>
        <p:nvSpPr>
          <p:cNvPr id="27649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7092950" y="6535738"/>
            <a:ext cx="1905000" cy="277812"/>
          </a:xfrm>
          <a:noFill/>
        </p:spPr>
        <p:txBody>
          <a:bodyPr/>
          <a:lstStyle/>
          <a:p>
            <a:fld id="{4012B0D0-EA03-4559-B6CA-0E851645C198}" type="slidenum">
              <a:rPr lang="cs-CZ" smtClean="0">
                <a:cs typeface="Arial" charset="0"/>
              </a:rPr>
              <a:pPr/>
              <a:t>33</a:t>
            </a:fld>
            <a:endParaRPr lang="cs-CZ" smtClean="0">
              <a:cs typeface="Arial" charset="0"/>
            </a:endParaRPr>
          </a:p>
        </p:txBody>
      </p:sp>
      <p:sp>
        <p:nvSpPr>
          <p:cNvPr id="7782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79388" y="260648"/>
            <a:ext cx="6697662" cy="792162"/>
          </a:xfrm>
        </p:spPr>
        <p:txBody>
          <a:bodyPr/>
          <a:lstStyle/>
          <a:p>
            <a:pPr algn="l" eaLnBrk="1" hangingPunct="1"/>
            <a:r>
              <a:rPr lang="cs-CZ" sz="24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Termíny implementace normy</a:t>
            </a:r>
            <a:br>
              <a:rPr lang="cs-CZ" sz="24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</a:br>
            <a:r>
              <a:rPr lang="cs-CZ" sz="24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ČSN EN ISO/IEC 17065:2013  </a:t>
            </a:r>
            <a:endParaRPr lang="en-US" sz="2400" b="1" dirty="0" smtClean="0">
              <a:solidFill>
                <a:srgbClr val="7030A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11" name="Podnadpis 5"/>
          <p:cNvSpPr>
            <a:spLocks noGrp="1"/>
          </p:cNvSpPr>
          <p:nvPr>
            <p:ph type="subTitle" idx="1"/>
          </p:nvPr>
        </p:nvSpPr>
        <p:spPr>
          <a:xfrm>
            <a:off x="250824" y="1845394"/>
            <a:ext cx="8713663" cy="4679950"/>
          </a:xfrm>
        </p:spPr>
        <p:txBody>
          <a:bodyPr/>
          <a:lstStyle/>
          <a:p>
            <a:pPr algn="l" eaLnBrk="1" hangingPunct="1">
              <a:lnSpc>
                <a:spcPct val="95000"/>
              </a:lnSpc>
              <a:spcBef>
                <a:spcPts val="1200"/>
              </a:spcBef>
              <a:tabLst>
                <a:tab pos="3135313" algn="r"/>
                <a:tab pos="3411538" algn="l"/>
              </a:tabLst>
            </a:pPr>
            <a:r>
              <a:rPr lang="cs-CZ" sz="1800" dirty="0" smtClean="0">
                <a:latin typeface="Arial" charset="0"/>
                <a:cs typeface="Arial" charset="0"/>
              </a:rPr>
              <a:t>	</a:t>
            </a:r>
            <a:r>
              <a:rPr lang="cs-CZ" sz="1800" b="1" dirty="0" smtClean="0">
                <a:latin typeface="Arial" charset="0"/>
                <a:cs typeface="Arial" charset="0"/>
              </a:rPr>
              <a:t>ISO/IEC 17065:2012	vydána 10. 9. 2012</a:t>
            </a:r>
          </a:p>
          <a:p>
            <a:pPr algn="l" eaLnBrk="1" hangingPunct="1">
              <a:lnSpc>
                <a:spcPct val="95000"/>
              </a:lnSpc>
              <a:spcBef>
                <a:spcPts val="0"/>
              </a:spcBef>
              <a:tabLst>
                <a:tab pos="3135313" algn="r"/>
                <a:tab pos="3411538" algn="l"/>
              </a:tabLst>
            </a:pPr>
            <a:r>
              <a:rPr lang="cs-CZ" sz="1800" dirty="0" smtClean="0">
                <a:latin typeface="Arial" charset="0"/>
                <a:cs typeface="Arial" charset="0"/>
              </a:rPr>
              <a:t>	</a:t>
            </a:r>
            <a:r>
              <a:rPr lang="cs-CZ" sz="1800" b="1" dirty="0" smtClean="0">
                <a:latin typeface="Arial" charset="0"/>
                <a:cs typeface="Arial" charset="0"/>
              </a:rPr>
              <a:t>EN ISO/IEC 17065:2012	vydána 21. 9. 2012 </a:t>
            </a:r>
            <a:r>
              <a:rPr lang="cs-CZ" sz="1800" dirty="0" smtClean="0">
                <a:latin typeface="Arial" charset="0"/>
                <a:cs typeface="Arial" charset="0"/>
              </a:rPr>
              <a:t>(schválena beze změn)</a:t>
            </a:r>
          </a:p>
          <a:p>
            <a:pPr algn="l" eaLnBrk="1" hangingPunct="1">
              <a:lnSpc>
                <a:spcPct val="95000"/>
              </a:lnSpc>
              <a:spcBef>
                <a:spcPts val="0"/>
              </a:spcBef>
              <a:tabLst>
                <a:tab pos="3135313" algn="r"/>
                <a:tab pos="3411538" algn="l"/>
              </a:tabLst>
            </a:pPr>
            <a:r>
              <a:rPr lang="cs-CZ" sz="1800" dirty="0" smtClean="0">
                <a:latin typeface="Arial" charset="0"/>
                <a:cs typeface="Arial" charset="0"/>
              </a:rPr>
              <a:t>	</a:t>
            </a:r>
            <a:r>
              <a:rPr lang="cs-CZ" sz="1800" b="1" dirty="0" smtClean="0">
                <a:solidFill>
                  <a:schemeClr val="accent2"/>
                </a:solidFill>
                <a:latin typeface="Arial" charset="0"/>
                <a:cs typeface="Arial" charset="0"/>
              </a:rPr>
              <a:t>ČSN EN ISO/IEC 17065:2013</a:t>
            </a:r>
            <a:r>
              <a:rPr lang="cs-CZ" sz="1800" b="1" dirty="0" smtClean="0">
                <a:latin typeface="Arial" charset="0"/>
                <a:cs typeface="Arial" charset="0"/>
              </a:rPr>
              <a:t>	</a:t>
            </a:r>
            <a:r>
              <a:rPr lang="cs-CZ" sz="1800" b="1" dirty="0" smtClean="0">
                <a:solidFill>
                  <a:srgbClr val="C00000"/>
                </a:solidFill>
                <a:latin typeface="Arial" charset="0"/>
                <a:cs typeface="Arial" charset="0"/>
              </a:rPr>
              <a:t>vydání  únor 2013 ? </a:t>
            </a:r>
            <a:r>
              <a:rPr lang="cs-CZ" sz="1800" dirty="0" smtClean="0">
                <a:solidFill>
                  <a:schemeClr val="accent2"/>
                </a:solidFill>
                <a:latin typeface="Arial" charset="0"/>
                <a:cs typeface="Arial" charset="0"/>
              </a:rPr>
              <a:t>(překlad již předán ÚNMZ)</a:t>
            </a:r>
          </a:p>
          <a:p>
            <a:pPr algn="l" eaLnBrk="1" hangingPunct="1">
              <a:lnSpc>
                <a:spcPct val="95000"/>
              </a:lnSpc>
              <a:spcBef>
                <a:spcPts val="0"/>
              </a:spcBef>
              <a:tabLst>
                <a:tab pos="3135313" algn="r"/>
                <a:tab pos="3411538" algn="l"/>
              </a:tabLst>
            </a:pPr>
            <a:endParaRPr lang="cs-CZ" sz="1800" dirty="0" smtClean="0">
              <a:solidFill>
                <a:srgbClr val="0000FF"/>
              </a:solidFill>
              <a:latin typeface="Arial" charset="0"/>
              <a:cs typeface="Arial" charset="0"/>
            </a:endParaRPr>
          </a:p>
          <a:p>
            <a:pPr eaLnBrk="1" hangingPunct="1">
              <a:lnSpc>
                <a:spcPct val="95000"/>
              </a:lnSpc>
              <a:spcBef>
                <a:spcPts val="1200"/>
              </a:spcBef>
              <a:tabLst>
                <a:tab pos="3135313" algn="r"/>
                <a:tab pos="3411538" algn="l"/>
              </a:tabLst>
            </a:pPr>
            <a:r>
              <a:rPr lang="cs-CZ" sz="1800" b="1" dirty="0" smtClean="0">
                <a:latin typeface="Arial" charset="0"/>
                <a:cs typeface="Arial" charset="0"/>
              </a:rPr>
              <a:t>Žádosti o akreditaci na novou normu bude ČIA přijímat od května 2013 </a:t>
            </a:r>
          </a:p>
          <a:p>
            <a:pPr algn="l" eaLnBrk="1" hangingPunct="1">
              <a:lnSpc>
                <a:spcPct val="95000"/>
              </a:lnSpc>
              <a:spcBef>
                <a:spcPts val="600"/>
              </a:spcBef>
              <a:tabLst>
                <a:tab pos="3135313" algn="r"/>
                <a:tab pos="3411538" algn="l"/>
              </a:tabLst>
            </a:pPr>
            <a:r>
              <a:rPr lang="cs-CZ" sz="1800" dirty="0" smtClean="0">
                <a:solidFill>
                  <a:schemeClr val="accent2"/>
                </a:solidFill>
                <a:latin typeface="Arial" charset="0"/>
                <a:cs typeface="Arial" charset="0"/>
              </a:rPr>
              <a:t>Přechodné období bylo stanoveno na 3 roky od vydání normy ISO/IEC 17065:2012</a:t>
            </a:r>
          </a:p>
          <a:p>
            <a:pPr algn="l" eaLnBrk="1" hangingPunct="1">
              <a:lnSpc>
                <a:spcPct val="95000"/>
              </a:lnSpc>
              <a:spcBef>
                <a:spcPts val="1200"/>
              </a:spcBef>
              <a:tabLst>
                <a:tab pos="3135313" algn="r"/>
                <a:tab pos="3411538" algn="l"/>
              </a:tabLst>
            </a:pPr>
            <a:endParaRPr lang="cs-CZ" sz="1800" dirty="0">
              <a:solidFill>
                <a:srgbClr val="FF0000"/>
              </a:solidFill>
              <a:latin typeface="Arial" charset="0"/>
              <a:cs typeface="Arial" charset="0"/>
            </a:endParaRPr>
          </a:p>
          <a:p>
            <a:pPr algn="l" eaLnBrk="1" hangingPunct="1">
              <a:lnSpc>
                <a:spcPct val="95000"/>
              </a:lnSpc>
              <a:spcBef>
                <a:spcPts val="1800"/>
              </a:spcBef>
              <a:tabLst>
                <a:tab pos="3135313" algn="r"/>
                <a:tab pos="3411538" algn="l"/>
              </a:tabLst>
            </a:pPr>
            <a:r>
              <a:rPr lang="cs-CZ" sz="1800" dirty="0" smtClean="0">
                <a:latin typeface="Arial" charset="0"/>
                <a:cs typeface="Arial" charset="0"/>
              </a:rPr>
              <a:t>Platnost současných akreditační osvědčení podle normy ČSN EN 45011:1998 </a:t>
            </a:r>
            <a:br>
              <a:rPr lang="cs-CZ" sz="1800" dirty="0" smtClean="0">
                <a:latin typeface="Arial" charset="0"/>
                <a:cs typeface="Arial" charset="0"/>
              </a:rPr>
            </a:br>
            <a:r>
              <a:rPr lang="cs-CZ" sz="1800" dirty="0" smtClean="0">
                <a:latin typeface="Arial" charset="0"/>
                <a:cs typeface="Arial" charset="0"/>
              </a:rPr>
              <a:t>je omezena datem platnosti na nich uvedeném, nepřekročí-li toto datum září 2015.</a:t>
            </a:r>
          </a:p>
          <a:p>
            <a:pPr algn="l" eaLnBrk="1" hangingPunct="1">
              <a:lnSpc>
                <a:spcPct val="95000"/>
              </a:lnSpc>
              <a:spcBef>
                <a:spcPts val="1800"/>
              </a:spcBef>
              <a:tabLst>
                <a:tab pos="3135313" algn="r"/>
                <a:tab pos="3411538" algn="l"/>
              </a:tabLst>
            </a:pPr>
            <a:endParaRPr lang="cs-CZ" sz="18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charset="0"/>
              <a:cs typeface="Arial" charset="0"/>
            </a:endParaRPr>
          </a:p>
          <a:p>
            <a:pPr algn="l" eaLnBrk="1" hangingPunct="1">
              <a:lnSpc>
                <a:spcPct val="95000"/>
              </a:lnSpc>
              <a:spcBef>
                <a:spcPts val="1800"/>
              </a:spcBef>
              <a:tabLst>
                <a:tab pos="3135313" algn="r"/>
                <a:tab pos="3411538" algn="l"/>
              </a:tabLst>
            </a:pPr>
            <a:r>
              <a:rPr lang="cs-CZ" sz="1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Arial" charset="0"/>
              </a:rPr>
              <a:t>COV, kterým skončí pětiletý cyklus platnosti osvědčení o akreditaci v letech 2013 až 2015, musí požádat o akreditaci podle normy ČSN EN ISO/IEC 17065 !</a:t>
            </a:r>
          </a:p>
          <a:p>
            <a:pPr algn="l" eaLnBrk="1" hangingPunct="1">
              <a:lnSpc>
                <a:spcPct val="95000"/>
              </a:lnSpc>
              <a:spcBef>
                <a:spcPts val="1200"/>
              </a:spcBef>
            </a:pPr>
            <a:r>
              <a:rPr lang="cs-CZ" sz="1800" dirty="0" smtClean="0">
                <a:latin typeface="Arial" charset="0"/>
                <a:cs typeface="Arial" charset="0"/>
              </a:rPr>
              <a:t>	</a:t>
            </a:r>
          </a:p>
        </p:txBody>
      </p:sp>
      <p:pic>
        <p:nvPicPr>
          <p:cNvPr id="6" name="Picture 25" descr="scov 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740352" y="44624"/>
            <a:ext cx="1091939" cy="836712"/>
          </a:xfrm>
          <a:prstGeom prst="rect">
            <a:avLst/>
          </a:prstGeom>
          <a:noFill/>
        </p:spPr>
      </p:pic>
      <p:sp>
        <p:nvSpPr>
          <p:cNvPr id="2" name="Šipka dolů 1"/>
          <p:cNvSpPr/>
          <p:nvPr/>
        </p:nvSpPr>
        <p:spPr bwMode="auto">
          <a:xfrm>
            <a:off x="4212000" y="3744000"/>
            <a:ext cx="432048" cy="576064"/>
          </a:xfrm>
          <a:prstGeom prst="downArrow">
            <a:avLst/>
          </a:prstGeom>
          <a:solidFill>
            <a:schemeClr val="tx1">
              <a:lumMod val="20000"/>
              <a:lumOff val="8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4400" b="1" i="0" u="none" strike="noStrike" cap="none" normalizeH="0" baseline="0" smtClean="0">
              <a:ln>
                <a:noFill/>
              </a:ln>
              <a:solidFill>
                <a:srgbClr val="FF0000"/>
              </a:solidFill>
              <a:effectLst/>
              <a:latin typeface="Arial Unicode MS" pitchFamily="34" charset="-128"/>
            </a:endParaRPr>
          </a:p>
        </p:txBody>
      </p:sp>
      <p:sp>
        <p:nvSpPr>
          <p:cNvPr id="18" name="Šipka dolů 17"/>
          <p:cNvSpPr/>
          <p:nvPr/>
        </p:nvSpPr>
        <p:spPr bwMode="auto">
          <a:xfrm>
            <a:off x="3851920" y="4869160"/>
            <a:ext cx="360016" cy="576024"/>
          </a:xfrm>
          <a:prstGeom prst="downArrow">
            <a:avLst/>
          </a:prstGeom>
          <a:solidFill>
            <a:schemeClr val="tx2">
              <a:lumMod val="40000"/>
              <a:lumOff val="6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127000" dist="38100" dir="2700000" algn="ctr">
              <a:srgbClr val="000000">
                <a:alpha val="45000"/>
              </a:srgbClr>
            </a:outerShdw>
          </a:effectLst>
          <a:scene3d>
            <a:camera prst="perspectiveFront" fov="2700000">
              <a:rot lat="20376000" lon="1938000" rev="20112001"/>
            </a:camera>
            <a:lightRig rig="soft" dir="t">
              <a:rot lat="0" lon="0" rev="0"/>
            </a:lightRig>
          </a:scene3d>
          <a:sp3d prstMaterial="translucentPowder">
            <a:bevelT w="203200" h="50800" prst="softRound"/>
          </a:sp3d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4400" b="1" i="0" u="none" strike="noStrike" cap="none" normalizeH="0" baseline="0" smtClean="0">
              <a:ln>
                <a:noFill/>
              </a:ln>
              <a:solidFill>
                <a:srgbClr val="FF0000"/>
              </a:solidFill>
              <a:effectLst/>
              <a:latin typeface="Arial Unicode MS" pitchFamily="34" charset="-128"/>
            </a:endParaRPr>
          </a:p>
        </p:txBody>
      </p:sp>
      <p:sp>
        <p:nvSpPr>
          <p:cNvPr id="23" name="Šipka dolů 22"/>
          <p:cNvSpPr/>
          <p:nvPr/>
        </p:nvSpPr>
        <p:spPr bwMode="auto">
          <a:xfrm>
            <a:off x="4644008" y="4869160"/>
            <a:ext cx="360016" cy="576024"/>
          </a:xfrm>
          <a:prstGeom prst="downArrow">
            <a:avLst/>
          </a:prstGeom>
          <a:solidFill>
            <a:schemeClr val="accent4">
              <a:lumMod val="40000"/>
              <a:lumOff val="6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127000" dist="38100" dir="2700000" algn="ctr">
              <a:srgbClr val="000000">
                <a:alpha val="45000"/>
              </a:srgbClr>
            </a:outerShdw>
          </a:effectLst>
          <a:scene3d>
            <a:camera prst="perspectiveFront" fov="2700000">
              <a:rot lat="20376000" lon="1938000" rev="20112001"/>
            </a:camera>
            <a:lightRig rig="soft" dir="t">
              <a:rot lat="0" lon="0" rev="0"/>
            </a:lightRig>
          </a:scene3d>
          <a:sp3d prstMaterial="translucentPowder">
            <a:bevelT w="203200" h="50800" prst="softRound"/>
          </a:sp3d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4400" b="1" i="0" u="none" strike="noStrike" cap="none" normalizeH="0" baseline="0" smtClean="0">
              <a:ln>
                <a:noFill/>
              </a:ln>
              <a:solidFill>
                <a:srgbClr val="FF0000"/>
              </a:solidFill>
              <a:effectLst/>
              <a:latin typeface="Arial Unicode MS" pitchFamily="34" charset="-128"/>
            </a:endParaRPr>
          </a:p>
        </p:txBody>
      </p:sp>
    </p:spTree>
  </p:cSld>
  <p:clrMapOvr>
    <a:masterClrMapping/>
  </p:clrMapOvr>
  <p:transition spd="slow">
    <p:zoom dir="in"/>
  </p:transition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7092950" y="6535738"/>
            <a:ext cx="1905000" cy="277812"/>
          </a:xfrm>
          <a:noFill/>
        </p:spPr>
        <p:txBody>
          <a:bodyPr/>
          <a:lstStyle/>
          <a:p>
            <a:fld id="{FBFFD907-1702-428F-90E4-C141CF90B46C}" type="slidenum">
              <a:rPr lang="cs-CZ" smtClean="0">
                <a:cs typeface="Arial" charset="0"/>
              </a:rPr>
              <a:pPr/>
              <a:t>34</a:t>
            </a:fld>
            <a:endParaRPr lang="cs-CZ" smtClean="0">
              <a:cs typeface="Arial" charset="0"/>
            </a:endParaRPr>
          </a:p>
        </p:txBody>
      </p:sp>
      <p:sp>
        <p:nvSpPr>
          <p:cNvPr id="7782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79388" y="44624"/>
            <a:ext cx="5256708" cy="792162"/>
          </a:xfrm>
        </p:spPr>
        <p:txBody>
          <a:bodyPr/>
          <a:lstStyle/>
          <a:p>
            <a:pPr algn="l" eaLnBrk="1" hangingPunct="1">
              <a:defRPr/>
            </a:pPr>
            <a:r>
              <a:rPr lang="cs-CZ" sz="18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</a:rPr>
              <a:t>Přechod COV </a:t>
            </a:r>
            <a:br>
              <a:rPr lang="cs-CZ" sz="18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</a:rPr>
            </a:br>
            <a:r>
              <a:rPr lang="cs-CZ" sz="18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</a:rPr>
              <a:t>na normu ČSN EN ISO/IEC 17065</a:t>
            </a:r>
            <a:endParaRPr lang="en-US" sz="1800" b="1" dirty="0">
              <a:solidFill>
                <a:srgbClr val="7030A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36868" name="Podnadpis 5"/>
          <p:cNvSpPr>
            <a:spLocks noGrp="1"/>
          </p:cNvSpPr>
          <p:nvPr>
            <p:ph type="subTitle" idx="1"/>
          </p:nvPr>
        </p:nvSpPr>
        <p:spPr>
          <a:xfrm>
            <a:off x="250824" y="1124744"/>
            <a:ext cx="8713664" cy="5544616"/>
          </a:xfrm>
        </p:spPr>
        <p:txBody>
          <a:bodyPr/>
          <a:lstStyle/>
          <a:p>
            <a:pPr marL="342900" indent="-342900" algn="l" eaLnBrk="1" hangingPunct="1">
              <a:spcBef>
                <a:spcPts val="600"/>
              </a:spcBef>
              <a:buFont typeface="Arial Unicode MS" pitchFamily="34" charset="-128"/>
              <a:buAutoNum type="arabicPeriod"/>
            </a:pPr>
            <a:r>
              <a:rPr lang="cs-CZ" sz="1200" b="1" dirty="0" smtClean="0">
                <a:solidFill>
                  <a:srgbClr val="FF0000"/>
                </a:solidFill>
                <a:latin typeface="Arial" charset="0"/>
                <a:cs typeface="Arial" charset="0"/>
              </a:rPr>
              <a:t>Zajistit soulad dokumentace COV (Příručka kvality, Související dokumenty) s požadavky </a:t>
            </a:r>
            <a:r>
              <a:rPr lang="cs-CZ" sz="1200" b="1" dirty="0">
                <a:solidFill>
                  <a:srgbClr val="FF0000"/>
                </a:solidFill>
                <a:latin typeface="Arial" charset="0"/>
                <a:cs typeface="Arial" charset="0"/>
              </a:rPr>
              <a:t>normy ČSN EN ISO/IEC </a:t>
            </a:r>
            <a:r>
              <a:rPr lang="cs-CZ" sz="1200" b="1" dirty="0" smtClean="0">
                <a:solidFill>
                  <a:srgbClr val="FF0000"/>
                </a:solidFill>
                <a:latin typeface="Arial" charset="0"/>
                <a:cs typeface="Arial" charset="0"/>
              </a:rPr>
              <a:t>17065 </a:t>
            </a:r>
            <a:endParaRPr lang="cs-CZ" sz="1100" dirty="0" smtClean="0">
              <a:solidFill>
                <a:srgbClr val="FF0000"/>
              </a:solidFill>
              <a:latin typeface="Arial" charset="0"/>
              <a:cs typeface="Arial" charset="0"/>
            </a:endParaRPr>
          </a:p>
          <a:p>
            <a:pPr marL="625475" lvl="1" indent="-265113" algn="l" eaLnBrk="1" hangingPunct="1">
              <a:spcBef>
                <a:spcPts val="300"/>
              </a:spcBef>
              <a:buFont typeface="Arial Unicode MS" pitchFamily="34" charset="-128"/>
              <a:buAutoNum type="alphaLcParenR"/>
            </a:pPr>
            <a:r>
              <a:rPr lang="cs-CZ" sz="1100" dirty="0" smtClean="0">
                <a:latin typeface="Arial" charset="0"/>
                <a:cs typeface="Arial" charset="0"/>
              </a:rPr>
              <a:t>Identifikovat věcné rozdíly mezi požadavky </a:t>
            </a:r>
            <a:r>
              <a:rPr lang="cs-CZ" sz="1100" dirty="0">
                <a:latin typeface="Arial" charset="0"/>
                <a:cs typeface="Arial" charset="0"/>
              </a:rPr>
              <a:t>normy  ISO </a:t>
            </a:r>
            <a:r>
              <a:rPr lang="cs-CZ" sz="1100" dirty="0" smtClean="0">
                <a:latin typeface="Arial" charset="0"/>
                <a:cs typeface="Arial" charset="0"/>
              </a:rPr>
              <a:t>17065 a dokumentace COV</a:t>
            </a:r>
          </a:p>
          <a:p>
            <a:pPr marL="625475" lvl="1" indent="-265113" algn="l" eaLnBrk="1" hangingPunct="1">
              <a:spcBef>
                <a:spcPts val="0"/>
              </a:spcBef>
              <a:buFont typeface="Arial Unicode MS" pitchFamily="34" charset="-128"/>
              <a:buAutoNum type="alphaLcParenR"/>
            </a:pPr>
            <a:r>
              <a:rPr lang="cs-CZ" sz="1100" dirty="0" smtClean="0">
                <a:latin typeface="Arial" charset="0"/>
                <a:cs typeface="Arial" charset="0"/>
              </a:rPr>
              <a:t>Stávající PK je založena na EN 45011, proto je výhodné použít tabulku křížových referencí (viz dále)</a:t>
            </a:r>
          </a:p>
          <a:p>
            <a:pPr marL="625475" lvl="1" indent="-265113" algn="l" eaLnBrk="1" hangingPunct="1">
              <a:spcBef>
                <a:spcPts val="0"/>
              </a:spcBef>
              <a:buFont typeface="Arial Unicode MS" pitchFamily="34" charset="-128"/>
              <a:buAutoNum type="alphaLcParenR"/>
            </a:pPr>
            <a:r>
              <a:rPr lang="cs-CZ" sz="1100" dirty="0" smtClean="0">
                <a:latin typeface="Arial" charset="0"/>
                <a:cs typeface="Arial" charset="0"/>
              </a:rPr>
              <a:t>Upravit postupy, které nejsou v plném souladu s novými požadavky</a:t>
            </a:r>
            <a:endParaRPr lang="cs-CZ" sz="1100" dirty="0">
              <a:latin typeface="Arial" charset="0"/>
              <a:cs typeface="Arial" charset="0"/>
            </a:endParaRPr>
          </a:p>
          <a:p>
            <a:pPr marL="625475" lvl="1" indent="-265113" algn="l" eaLnBrk="1" hangingPunct="1">
              <a:spcBef>
                <a:spcPts val="0"/>
              </a:spcBef>
              <a:buFont typeface="Arial Unicode MS" pitchFamily="34" charset="-128"/>
              <a:buAutoNum type="alphaLcParenR"/>
            </a:pPr>
            <a:r>
              <a:rPr lang="cs-CZ" sz="1100" dirty="0" smtClean="0">
                <a:latin typeface="Arial" charset="0"/>
                <a:cs typeface="Arial" charset="0"/>
              </a:rPr>
              <a:t>V případě, že COV udržuje systém managementu podle ISO 9001, je výhodné využít možnost  B podle kapitoly 8 normy ISO 17065</a:t>
            </a:r>
          </a:p>
          <a:p>
            <a:pPr marL="625475" lvl="1" indent="-265113" algn="l" eaLnBrk="1" hangingPunct="1">
              <a:spcBef>
                <a:spcPts val="0"/>
              </a:spcBef>
              <a:buFont typeface="Arial Unicode MS" pitchFamily="34" charset="-128"/>
              <a:buAutoNum type="alphaLcParenR"/>
            </a:pPr>
            <a:r>
              <a:rPr lang="cs-CZ" sz="1100" dirty="0" smtClean="0">
                <a:latin typeface="Arial" charset="0"/>
                <a:cs typeface="Arial" charset="0"/>
              </a:rPr>
              <a:t>Korigované postupy a formuláře zapracovat do dokumentace systému kvality COV, upravit terminologii</a:t>
            </a:r>
          </a:p>
          <a:p>
            <a:pPr marL="342900" indent="-342900" algn="l" eaLnBrk="1" hangingPunct="1">
              <a:spcBef>
                <a:spcPts val="600"/>
              </a:spcBef>
              <a:buFont typeface="Arial Unicode MS" pitchFamily="34" charset="-128"/>
              <a:buAutoNum type="arabicPeriod"/>
            </a:pPr>
            <a:r>
              <a:rPr lang="cs-CZ" sz="1200" b="1" dirty="0" smtClean="0">
                <a:solidFill>
                  <a:srgbClr val="FF0000"/>
                </a:solidFill>
                <a:latin typeface="Arial" charset="0"/>
                <a:cs typeface="Arial" charset="0"/>
              </a:rPr>
              <a:t>Přehodnotit </a:t>
            </a:r>
            <a:r>
              <a:rPr lang="cs-CZ" sz="1200" b="1" dirty="0">
                <a:solidFill>
                  <a:srgbClr val="FF0000"/>
                </a:solidFill>
                <a:latin typeface="Arial" charset="0"/>
                <a:cs typeface="Arial" charset="0"/>
              </a:rPr>
              <a:t>kvalifikaci pracovníků COV</a:t>
            </a:r>
          </a:p>
          <a:p>
            <a:pPr marL="625475" lvl="1" indent="-265113" algn="l" eaLnBrk="1" hangingPunct="1">
              <a:spcBef>
                <a:spcPts val="300"/>
              </a:spcBef>
              <a:buFont typeface="Arial Unicode MS" pitchFamily="34" charset="-128"/>
              <a:buAutoNum type="alphaLcParenR"/>
            </a:pPr>
            <a:r>
              <a:rPr lang="cs-CZ" sz="1100" dirty="0" smtClean="0">
                <a:latin typeface="Arial" charset="0"/>
                <a:cs typeface="Arial" charset="0"/>
              </a:rPr>
              <a:t>Je-li to nutné nebo výhodné, upravit kvalifikační kritéria vztahující se k pracovníkům COV.</a:t>
            </a:r>
            <a:endParaRPr lang="cs-CZ" sz="1100" dirty="0">
              <a:latin typeface="Arial" charset="0"/>
              <a:cs typeface="Arial" charset="0"/>
            </a:endParaRPr>
          </a:p>
          <a:p>
            <a:pPr marL="625475" lvl="1" indent="-265113" algn="l" eaLnBrk="1" hangingPunct="1">
              <a:spcBef>
                <a:spcPts val="0"/>
              </a:spcBef>
              <a:buFont typeface="Arial Unicode MS" pitchFamily="34" charset="-128"/>
              <a:buAutoNum type="alphaLcParenR"/>
            </a:pPr>
            <a:r>
              <a:rPr lang="cs-CZ" sz="1100" dirty="0" smtClean="0">
                <a:latin typeface="Arial" charset="0"/>
                <a:cs typeface="Arial" charset="0"/>
              </a:rPr>
              <a:t>Podle upravených kritérií přehodnotit zařazení jednotlivých pracovníků COV a rozsahy těchto zařazení ve smyslu funkcí  a výrobkových oblastí (</a:t>
            </a:r>
            <a:r>
              <a:rPr lang="cs-CZ" sz="1100" dirty="0" err="1" smtClean="0">
                <a:latin typeface="Arial" charset="0"/>
                <a:cs typeface="Arial" charset="0"/>
              </a:rPr>
              <a:t>scope</a:t>
            </a:r>
            <a:r>
              <a:rPr lang="cs-CZ" sz="1100" dirty="0" smtClean="0">
                <a:latin typeface="Arial" charset="0"/>
                <a:cs typeface="Arial" charset="0"/>
              </a:rPr>
              <a:t>)</a:t>
            </a:r>
            <a:endParaRPr lang="cs-CZ" sz="1100" dirty="0">
              <a:latin typeface="Arial" charset="0"/>
              <a:cs typeface="Arial" charset="0"/>
            </a:endParaRPr>
          </a:p>
          <a:p>
            <a:pPr marL="342900" indent="-342900" algn="l" eaLnBrk="1" hangingPunct="1">
              <a:spcBef>
                <a:spcPts val="600"/>
              </a:spcBef>
              <a:buFont typeface="Arial Unicode MS" pitchFamily="34" charset="-128"/>
              <a:buAutoNum type="arabicPeriod"/>
            </a:pPr>
            <a:r>
              <a:rPr lang="cs-CZ" sz="1200" b="1" dirty="0" smtClean="0">
                <a:solidFill>
                  <a:srgbClr val="FF0000"/>
                </a:solidFill>
                <a:latin typeface="Arial" charset="0"/>
                <a:cs typeface="Arial" charset="0"/>
              </a:rPr>
              <a:t>Formálně ustavit  mechanismus pro zabezpečování nestrannosti</a:t>
            </a:r>
            <a:endParaRPr lang="cs-CZ" sz="1200" b="1" dirty="0">
              <a:solidFill>
                <a:srgbClr val="FF0000"/>
              </a:solidFill>
              <a:latin typeface="Arial" charset="0"/>
              <a:cs typeface="Arial" charset="0"/>
            </a:endParaRPr>
          </a:p>
          <a:p>
            <a:pPr marL="625475" lvl="1" indent="-265113" algn="l" eaLnBrk="1" hangingPunct="1">
              <a:spcBef>
                <a:spcPts val="300"/>
              </a:spcBef>
              <a:buFont typeface="Arial Unicode MS" pitchFamily="34" charset="-128"/>
              <a:buAutoNum type="alphaLcParenR"/>
            </a:pPr>
            <a:r>
              <a:rPr lang="cs-CZ" sz="1100" dirty="0" smtClean="0">
                <a:latin typeface="Arial" charset="0"/>
                <a:cs typeface="Arial" charset="0"/>
              </a:rPr>
              <a:t>Lze použít výbor dle čl. 4.2, písm. n) EN 45011, jehož stanovy a nápl</a:t>
            </a:r>
            <a:r>
              <a:rPr lang="cs-CZ" sz="1100" dirty="0">
                <a:latin typeface="Arial" charset="0"/>
                <a:cs typeface="Arial" charset="0"/>
              </a:rPr>
              <a:t>ň</a:t>
            </a:r>
            <a:r>
              <a:rPr lang="cs-CZ" sz="1100" dirty="0" smtClean="0">
                <a:latin typeface="Arial" charset="0"/>
                <a:cs typeface="Arial" charset="0"/>
              </a:rPr>
              <a:t> činnosti je nutno modifikovat, nebo jiný výbor.</a:t>
            </a:r>
            <a:endParaRPr lang="cs-CZ" sz="1100" dirty="0">
              <a:latin typeface="Arial" charset="0"/>
              <a:cs typeface="Arial" charset="0"/>
            </a:endParaRPr>
          </a:p>
          <a:p>
            <a:pPr marL="625475" lvl="1" indent="-265113" algn="l" eaLnBrk="1" hangingPunct="1">
              <a:spcBef>
                <a:spcPts val="0"/>
              </a:spcBef>
              <a:buFont typeface="Arial Unicode MS" pitchFamily="34" charset="-128"/>
              <a:buAutoNum type="alphaLcParenR"/>
            </a:pPr>
            <a:r>
              <a:rPr lang="cs-CZ" sz="1100" dirty="0" smtClean="0">
                <a:latin typeface="Arial" charset="0"/>
                <a:cs typeface="Arial" charset="0"/>
              </a:rPr>
              <a:t>Provést a dokumentovat analýzu </a:t>
            </a:r>
            <a:r>
              <a:rPr lang="cs-CZ" sz="1100" dirty="0">
                <a:latin typeface="Arial" charset="0"/>
                <a:cs typeface="Arial" charset="0"/>
              </a:rPr>
              <a:t>n</a:t>
            </a:r>
            <a:r>
              <a:rPr lang="cs-CZ" sz="1100" dirty="0" smtClean="0">
                <a:latin typeface="Arial" charset="0"/>
                <a:cs typeface="Arial" charset="0"/>
              </a:rPr>
              <a:t>estrannosti, seznámit s ní příslušný mechanismus (výbor).</a:t>
            </a:r>
            <a:endParaRPr lang="cs-CZ" sz="1100" dirty="0">
              <a:latin typeface="Arial" charset="0"/>
              <a:cs typeface="Arial" charset="0"/>
            </a:endParaRPr>
          </a:p>
          <a:p>
            <a:pPr marL="342900" indent="-342900" algn="l" eaLnBrk="1" hangingPunct="1">
              <a:spcBef>
                <a:spcPts val="600"/>
              </a:spcBef>
              <a:buFont typeface="Arial Unicode MS" pitchFamily="34" charset="-128"/>
              <a:buAutoNum type="arabicPeriod"/>
            </a:pPr>
            <a:r>
              <a:rPr lang="cs-CZ" sz="1200" b="1" dirty="0" smtClean="0">
                <a:solidFill>
                  <a:srgbClr val="FF0000"/>
                </a:solidFill>
                <a:latin typeface="Arial" charset="0"/>
                <a:cs typeface="Arial" charset="0"/>
              </a:rPr>
              <a:t>Provést školení všech pracovníků COV:</a:t>
            </a:r>
            <a:endParaRPr lang="cs-CZ" sz="1200" b="1" dirty="0">
              <a:solidFill>
                <a:srgbClr val="FF0000"/>
              </a:solidFill>
              <a:latin typeface="Arial" charset="0"/>
              <a:cs typeface="Arial" charset="0"/>
            </a:endParaRPr>
          </a:p>
          <a:p>
            <a:pPr marL="625475" lvl="1" indent="-265113" algn="l" eaLnBrk="1" hangingPunct="1">
              <a:spcBef>
                <a:spcPts val="300"/>
              </a:spcBef>
              <a:buFont typeface="Arial Unicode MS" pitchFamily="34" charset="-128"/>
              <a:buAutoNum type="alphaLcParenR"/>
            </a:pPr>
            <a:r>
              <a:rPr lang="cs-CZ" sz="1100" dirty="0" smtClean="0">
                <a:latin typeface="Arial" charset="0"/>
                <a:cs typeface="Arial" charset="0"/>
              </a:rPr>
              <a:t>Požadavky normy ISO 17065, rozdíly vzhledem k předchozí normě EN 45011 </a:t>
            </a:r>
            <a:endParaRPr lang="cs-CZ" sz="1100" dirty="0">
              <a:latin typeface="Arial" charset="0"/>
              <a:cs typeface="Arial" charset="0"/>
            </a:endParaRPr>
          </a:p>
          <a:p>
            <a:pPr marL="625475" lvl="1" indent="-265113" algn="l" eaLnBrk="1" hangingPunct="1">
              <a:spcBef>
                <a:spcPts val="0"/>
              </a:spcBef>
              <a:buFont typeface="Arial Unicode MS" pitchFamily="34" charset="-128"/>
              <a:buAutoNum type="alphaLcParenR"/>
            </a:pPr>
            <a:r>
              <a:rPr lang="cs-CZ" sz="1100" dirty="0" smtClean="0">
                <a:latin typeface="Arial" charset="0"/>
                <a:cs typeface="Arial" charset="0"/>
              </a:rPr>
              <a:t>Nové či novelizované postupy COV, změny v zodpovědnostech a pověřeních jednotlivých pracovníků COV i výborů</a:t>
            </a:r>
          </a:p>
          <a:p>
            <a:pPr marL="625475" lvl="1" indent="-265113" algn="l" eaLnBrk="1" hangingPunct="1">
              <a:spcBef>
                <a:spcPts val="0"/>
              </a:spcBef>
              <a:buFont typeface="Arial Unicode MS" pitchFamily="34" charset="-128"/>
              <a:buAutoNum type="alphaLcParenR"/>
            </a:pPr>
            <a:r>
              <a:rPr lang="cs-CZ" sz="1100" dirty="0" smtClean="0">
                <a:latin typeface="Arial" charset="0"/>
                <a:cs typeface="Arial" charset="0"/>
              </a:rPr>
              <a:t>Požadavky certifikačních schémat přijatých v COV</a:t>
            </a:r>
          </a:p>
          <a:p>
            <a:pPr marL="625475" lvl="1" indent="-265113" algn="l" eaLnBrk="1" hangingPunct="1">
              <a:spcBef>
                <a:spcPts val="0"/>
              </a:spcBef>
              <a:buFont typeface="Arial Unicode MS" pitchFamily="34" charset="-128"/>
              <a:buAutoNum type="alphaLcParenR"/>
            </a:pPr>
            <a:r>
              <a:rPr lang="cs-CZ" sz="1100" dirty="0" smtClean="0">
                <a:latin typeface="Arial" charset="0"/>
                <a:cs typeface="Arial" charset="0"/>
              </a:rPr>
              <a:t>Formuláře a výstupy COV (certifikáty, zprávy, osvědčení)</a:t>
            </a:r>
          </a:p>
          <a:p>
            <a:pPr marL="342900" indent="-342900" algn="l" eaLnBrk="1" hangingPunct="1">
              <a:spcBef>
                <a:spcPts val="600"/>
              </a:spcBef>
              <a:buFont typeface="Arial Unicode MS" pitchFamily="34" charset="-128"/>
              <a:buAutoNum type="arabicPeriod"/>
            </a:pPr>
            <a:r>
              <a:rPr lang="cs-CZ" sz="1200" b="1" dirty="0" smtClean="0">
                <a:solidFill>
                  <a:srgbClr val="FF0000"/>
                </a:solidFill>
                <a:latin typeface="Arial" charset="0"/>
                <a:cs typeface="Arial" charset="0"/>
              </a:rPr>
              <a:t>Prověřit externí zdroje </a:t>
            </a:r>
            <a:endParaRPr lang="cs-CZ" sz="1200" b="1" dirty="0">
              <a:solidFill>
                <a:srgbClr val="FF0000"/>
              </a:solidFill>
              <a:latin typeface="Arial" charset="0"/>
              <a:cs typeface="Arial" charset="0"/>
            </a:endParaRPr>
          </a:p>
          <a:p>
            <a:pPr marL="625475" lvl="1" indent="-265113" algn="l" eaLnBrk="1" hangingPunct="1">
              <a:spcBef>
                <a:spcPts val="300"/>
              </a:spcBef>
              <a:buFont typeface="Arial Unicode MS" pitchFamily="34" charset="-128"/>
              <a:buAutoNum type="alphaLcParenR"/>
            </a:pPr>
            <a:r>
              <a:rPr lang="cs-CZ" sz="1100" dirty="0" smtClean="0">
                <a:latin typeface="Arial" charset="0"/>
                <a:cs typeface="Arial" charset="0"/>
              </a:rPr>
              <a:t>Prověřit, že smlouvy se subdodavateli vyhovují požadavkům ISO 17065, případně smlouvy modifikovat.</a:t>
            </a:r>
            <a:endParaRPr lang="cs-CZ" sz="1100" dirty="0">
              <a:latin typeface="Arial" charset="0"/>
              <a:cs typeface="Arial" charset="0"/>
            </a:endParaRPr>
          </a:p>
          <a:p>
            <a:pPr marL="625475" lvl="1" indent="-265113" algn="l" eaLnBrk="1" hangingPunct="1">
              <a:spcBef>
                <a:spcPts val="0"/>
              </a:spcBef>
              <a:buFont typeface="Arial Unicode MS" pitchFamily="34" charset="-128"/>
              <a:buAutoNum type="alphaLcParenR"/>
            </a:pPr>
            <a:r>
              <a:rPr lang="cs-CZ" sz="1100" dirty="0" smtClean="0">
                <a:latin typeface="Arial" charset="0"/>
                <a:cs typeface="Arial" charset="0"/>
              </a:rPr>
              <a:t>Navázat nové smlouvy, jestliže subdodavatel nesplňuje požadavky.</a:t>
            </a:r>
          </a:p>
          <a:p>
            <a:pPr marL="342900" indent="-342900" algn="l" eaLnBrk="1" hangingPunct="1">
              <a:spcBef>
                <a:spcPts val="600"/>
              </a:spcBef>
              <a:buFont typeface="Arial Unicode MS" pitchFamily="34" charset="-128"/>
              <a:buAutoNum type="arabicPeriod"/>
            </a:pPr>
            <a:r>
              <a:rPr lang="cs-CZ" sz="1200" b="1" dirty="0" smtClean="0">
                <a:solidFill>
                  <a:srgbClr val="FF0000"/>
                </a:solidFill>
                <a:latin typeface="Arial" charset="0"/>
                <a:cs typeface="Arial" charset="0"/>
              </a:rPr>
              <a:t>Provést interní kontrolu v COV</a:t>
            </a:r>
            <a:endParaRPr lang="cs-CZ" sz="1200" b="1" dirty="0">
              <a:solidFill>
                <a:srgbClr val="FF0000"/>
              </a:solidFill>
              <a:latin typeface="Arial" charset="0"/>
              <a:cs typeface="Arial" charset="0"/>
            </a:endParaRPr>
          </a:p>
          <a:p>
            <a:pPr marL="625475" lvl="1" indent="-265113" algn="l" eaLnBrk="1" hangingPunct="1">
              <a:spcBef>
                <a:spcPts val="300"/>
              </a:spcBef>
              <a:buFont typeface="Arial Unicode MS" pitchFamily="34" charset="-128"/>
              <a:buAutoNum type="alphaLcParenR"/>
            </a:pPr>
            <a:r>
              <a:rPr lang="cs-CZ" sz="1100" dirty="0" smtClean="0">
                <a:latin typeface="Arial" charset="0"/>
                <a:cs typeface="Arial" charset="0"/>
              </a:rPr>
              <a:t>Naplánovat a realizovat interní audity, zaměřené zejména na nové nebo modifikované požadavky </a:t>
            </a:r>
            <a:endParaRPr lang="cs-CZ" sz="1100" dirty="0">
              <a:latin typeface="Arial" charset="0"/>
              <a:cs typeface="Arial" charset="0"/>
            </a:endParaRPr>
          </a:p>
          <a:p>
            <a:pPr marL="625475" lvl="1" indent="-265113" algn="l" eaLnBrk="1" hangingPunct="1">
              <a:spcBef>
                <a:spcPts val="0"/>
              </a:spcBef>
              <a:buFont typeface="Arial Unicode MS" pitchFamily="34" charset="-128"/>
              <a:buAutoNum type="alphaLcParenR"/>
            </a:pPr>
            <a:r>
              <a:rPr lang="cs-CZ" sz="1100" dirty="0" smtClean="0">
                <a:latin typeface="Arial" charset="0"/>
                <a:cs typeface="Arial" charset="0"/>
              </a:rPr>
              <a:t>Provést přezkoumání systému managementu vedením.</a:t>
            </a:r>
            <a:endParaRPr lang="cs-CZ" sz="1100" dirty="0">
              <a:latin typeface="Arial" charset="0"/>
              <a:cs typeface="Arial" charset="0"/>
            </a:endParaRPr>
          </a:p>
          <a:p>
            <a:pPr marL="342900" lvl="0" indent="-342900" algn="l" eaLnBrk="1" hangingPunct="1">
              <a:spcBef>
                <a:spcPts val="600"/>
              </a:spcBef>
              <a:buFont typeface="Arial Unicode MS" pitchFamily="34" charset="-128"/>
              <a:buAutoNum type="arabicPeriod"/>
            </a:pPr>
            <a:r>
              <a:rPr lang="cs-CZ" sz="1200" b="1" dirty="0" smtClean="0">
                <a:solidFill>
                  <a:srgbClr val="FF0000"/>
                </a:solidFill>
                <a:latin typeface="Arial" charset="0"/>
                <a:cs typeface="Arial" charset="0"/>
              </a:rPr>
              <a:t>Požádat o akreditaci dle normy ČSN EN ISO/IEC 17065</a:t>
            </a:r>
            <a:endParaRPr lang="cs-CZ" sz="1200" b="1" dirty="0">
              <a:solidFill>
                <a:srgbClr val="FF0000"/>
              </a:solidFill>
              <a:latin typeface="Arial" charset="0"/>
              <a:cs typeface="Arial" charset="0"/>
            </a:endParaRPr>
          </a:p>
          <a:p>
            <a:pPr marL="360362" lvl="1" algn="l" eaLnBrk="1" hangingPunct="1">
              <a:spcBef>
                <a:spcPts val="0"/>
              </a:spcBef>
            </a:pPr>
            <a:endParaRPr lang="cs-CZ" sz="1200" dirty="0" smtClean="0">
              <a:latin typeface="Arial" charset="0"/>
              <a:cs typeface="Arial" charset="0"/>
            </a:endParaRPr>
          </a:p>
          <a:p>
            <a:pPr marL="360362" lvl="1" algn="l" eaLnBrk="1" hangingPunct="1">
              <a:spcBef>
                <a:spcPts val="300"/>
              </a:spcBef>
            </a:pPr>
            <a:endParaRPr lang="cs-CZ" sz="1200" dirty="0">
              <a:latin typeface="Arial" charset="0"/>
              <a:cs typeface="Arial" charset="0"/>
            </a:endParaRPr>
          </a:p>
        </p:txBody>
      </p:sp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179512" y="764704"/>
            <a:ext cx="6265391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cs-CZ" sz="16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Co je nutno provést:</a:t>
            </a:r>
            <a:endParaRPr lang="en-GB" sz="1600" b="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zoom dir="in"/>
  </p:transition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7092950" y="6535738"/>
            <a:ext cx="1905000" cy="277812"/>
          </a:xfrm>
          <a:noFill/>
        </p:spPr>
        <p:txBody>
          <a:bodyPr/>
          <a:lstStyle/>
          <a:p>
            <a:fld id="{FBFFD907-1702-428F-90E4-C141CF90B46C}" type="slidenum">
              <a:rPr lang="cs-CZ" smtClean="0">
                <a:cs typeface="Arial" charset="0"/>
              </a:rPr>
              <a:pPr/>
              <a:t>35</a:t>
            </a:fld>
            <a:endParaRPr lang="cs-CZ" smtClean="0">
              <a:cs typeface="Arial" charset="0"/>
            </a:endParaRPr>
          </a:p>
        </p:txBody>
      </p:sp>
      <p:sp>
        <p:nvSpPr>
          <p:cNvPr id="7782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23404" y="188640"/>
            <a:ext cx="5256708" cy="576064"/>
          </a:xfrm>
        </p:spPr>
        <p:txBody>
          <a:bodyPr/>
          <a:lstStyle/>
          <a:p>
            <a:pPr algn="l" eaLnBrk="1" hangingPunct="1">
              <a:defRPr/>
            </a:pPr>
            <a:r>
              <a:rPr lang="cs-CZ" sz="18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</a:rPr>
              <a:t>Tabulka křížových odkazů </a:t>
            </a:r>
            <a:br>
              <a:rPr lang="cs-CZ" sz="18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</a:rPr>
            </a:br>
            <a:r>
              <a:rPr lang="cs-CZ" sz="18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</a:rPr>
              <a:t>EN 45011  </a:t>
            </a:r>
            <a:r>
              <a:rPr lang="cs-CZ" sz="18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  <a:sym typeface="Wingdings 3"/>
              </a:rPr>
              <a:t>  ISO/IEC 17065  (1)</a:t>
            </a:r>
            <a:endParaRPr lang="en-US" sz="1800" b="1" dirty="0">
              <a:solidFill>
                <a:srgbClr val="7030A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4" name="Tabulk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80144547"/>
              </p:ext>
            </p:extLst>
          </p:nvPr>
        </p:nvGraphicFramePr>
        <p:xfrm>
          <a:off x="395536" y="1268760"/>
          <a:ext cx="3240000" cy="49514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64000"/>
                <a:gridCol w="756000"/>
                <a:gridCol w="1620000"/>
              </a:tblGrid>
              <a:tr h="288000">
                <a:tc gridSpan="2">
                  <a:txBody>
                    <a:bodyPr/>
                    <a:lstStyle/>
                    <a:p>
                      <a:r>
                        <a:rPr lang="cs-CZ" sz="1200" b="1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EN 45011</a:t>
                      </a:r>
                      <a:endParaRPr lang="en-US" sz="1200" b="1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1200" b="1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1200" b="1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ISO 17065</a:t>
                      </a:r>
                      <a:endParaRPr lang="en-US" sz="1200" b="1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216000">
                <a:tc>
                  <a:txBody>
                    <a:bodyPr/>
                    <a:lstStyle/>
                    <a:p>
                      <a:r>
                        <a:rPr lang="cs-CZ" sz="110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článek</a:t>
                      </a:r>
                      <a:endParaRPr lang="en-US" sz="110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110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odstavec</a:t>
                      </a:r>
                      <a:endParaRPr lang="en-US" sz="110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110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článek (články)</a:t>
                      </a:r>
                      <a:endParaRPr lang="en-US" sz="110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216000">
                <a:tc>
                  <a:txBody>
                    <a:bodyPr/>
                    <a:lstStyle/>
                    <a:p>
                      <a:r>
                        <a:rPr lang="cs-CZ" sz="110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1.1</a:t>
                      </a:r>
                      <a:endParaRPr lang="en-US" sz="110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110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  <a:endParaRPr lang="en-US" sz="110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110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  <a:r>
                        <a:rPr lang="cs-CZ" sz="1100" baseline="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,  </a:t>
                      </a:r>
                      <a:r>
                        <a:rPr lang="cs-CZ" sz="110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3.12,  3.9,  7.1.1</a:t>
                      </a:r>
                      <a:endParaRPr lang="en-US" sz="110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6000">
                <a:tc>
                  <a:txBody>
                    <a:bodyPr/>
                    <a:lstStyle/>
                    <a:p>
                      <a:r>
                        <a:rPr lang="cs-CZ" sz="110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1.1</a:t>
                      </a:r>
                      <a:endParaRPr lang="en-US" sz="110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110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endParaRPr lang="en-US" sz="110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110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1,  3.4,  3.5,</a:t>
                      </a:r>
                      <a:r>
                        <a:rPr lang="cs-CZ" sz="1100" baseline="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  3.6</a:t>
                      </a:r>
                      <a:endParaRPr lang="en-US" sz="110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6000">
                <a:tc>
                  <a:txBody>
                    <a:bodyPr/>
                    <a:lstStyle/>
                    <a:p>
                      <a:r>
                        <a:rPr lang="cs-CZ" sz="110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1.2</a:t>
                      </a:r>
                      <a:endParaRPr lang="en-US" sz="110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10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110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7.1.1- poznámka 1 a 2</a:t>
                      </a:r>
                      <a:endParaRPr lang="en-US" sz="110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6000">
                <a:tc>
                  <a:txBody>
                    <a:bodyPr/>
                    <a:lstStyle/>
                    <a:p>
                      <a:r>
                        <a:rPr lang="cs-CZ" sz="110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3.1</a:t>
                      </a:r>
                      <a:endParaRPr lang="en-US" sz="110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10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110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3.1</a:t>
                      </a:r>
                      <a:endParaRPr lang="en-US" sz="110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6000">
                <a:tc>
                  <a:txBody>
                    <a:bodyPr/>
                    <a:lstStyle/>
                    <a:p>
                      <a:r>
                        <a:rPr lang="cs-CZ" sz="110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4.1.1</a:t>
                      </a:r>
                      <a:endParaRPr lang="en-US" sz="110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10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110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4.4.1</a:t>
                      </a:r>
                      <a:endParaRPr lang="en-US" sz="110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6000">
                <a:tc>
                  <a:txBody>
                    <a:bodyPr/>
                    <a:lstStyle/>
                    <a:p>
                      <a:r>
                        <a:rPr lang="cs-CZ" sz="110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4.1.2</a:t>
                      </a:r>
                      <a:endParaRPr lang="en-US" sz="110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10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110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4.4.2,  4.4.3</a:t>
                      </a:r>
                      <a:endParaRPr lang="en-US" sz="110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6000">
                <a:tc>
                  <a:txBody>
                    <a:bodyPr/>
                    <a:lstStyle/>
                    <a:p>
                      <a:r>
                        <a:rPr lang="cs-CZ" sz="110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4.1.3</a:t>
                      </a:r>
                      <a:endParaRPr lang="en-US" sz="110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10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110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7.1.2,  7.1.3</a:t>
                      </a:r>
                      <a:endParaRPr lang="en-US" sz="110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6000">
                <a:tc>
                  <a:txBody>
                    <a:bodyPr/>
                    <a:lstStyle/>
                    <a:p>
                      <a:r>
                        <a:rPr lang="cs-CZ" sz="110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4.1.4</a:t>
                      </a:r>
                      <a:endParaRPr lang="en-US" sz="110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10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110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4.4.4</a:t>
                      </a:r>
                      <a:endParaRPr lang="en-US" sz="110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6000">
                <a:tc>
                  <a:txBody>
                    <a:bodyPr/>
                    <a:lstStyle/>
                    <a:p>
                      <a:r>
                        <a:rPr lang="cs-CZ" sz="110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4.2</a:t>
                      </a:r>
                      <a:endParaRPr lang="en-US" sz="110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110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a)</a:t>
                      </a:r>
                      <a:endParaRPr lang="en-US" sz="110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110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4.2</a:t>
                      </a:r>
                      <a:endParaRPr lang="en-US" sz="110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6000">
                <a:tc>
                  <a:txBody>
                    <a:bodyPr/>
                    <a:lstStyle/>
                    <a:p>
                      <a:r>
                        <a:rPr lang="cs-CZ" sz="110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4.2</a:t>
                      </a:r>
                      <a:endParaRPr lang="en-US" sz="110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110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b)</a:t>
                      </a:r>
                      <a:endParaRPr lang="en-US" sz="110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110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7.6.1</a:t>
                      </a:r>
                      <a:endParaRPr lang="en-US" sz="110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6000">
                <a:tc>
                  <a:txBody>
                    <a:bodyPr/>
                    <a:lstStyle/>
                    <a:p>
                      <a:r>
                        <a:rPr lang="cs-CZ" sz="110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4.2</a:t>
                      </a:r>
                      <a:endParaRPr lang="en-US" sz="110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110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c)</a:t>
                      </a:r>
                      <a:endParaRPr lang="en-US" sz="110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110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5.1.3</a:t>
                      </a:r>
                      <a:endParaRPr lang="en-US" sz="110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6000">
                <a:tc>
                  <a:txBody>
                    <a:bodyPr/>
                    <a:lstStyle/>
                    <a:p>
                      <a:r>
                        <a:rPr lang="cs-CZ" sz="110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4.2</a:t>
                      </a:r>
                      <a:endParaRPr lang="en-US" sz="110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110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d)</a:t>
                      </a:r>
                      <a:endParaRPr lang="en-US" sz="110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110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4.1.1</a:t>
                      </a:r>
                      <a:endParaRPr lang="en-US" sz="110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6000">
                <a:tc>
                  <a:txBody>
                    <a:bodyPr/>
                    <a:lstStyle/>
                    <a:p>
                      <a:r>
                        <a:rPr lang="cs-CZ" sz="110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4.2</a:t>
                      </a:r>
                      <a:endParaRPr lang="en-US" sz="110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110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e)</a:t>
                      </a:r>
                      <a:endParaRPr lang="en-US" sz="110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110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5.1.1,  4.2.4,  5.2</a:t>
                      </a:r>
                      <a:endParaRPr lang="en-US" sz="110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6000">
                <a:tc>
                  <a:txBody>
                    <a:bodyPr/>
                    <a:lstStyle/>
                    <a:p>
                      <a:r>
                        <a:rPr lang="cs-CZ" sz="110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4.2</a:t>
                      </a:r>
                      <a:endParaRPr lang="en-US" sz="110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110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f)</a:t>
                      </a:r>
                      <a:endParaRPr lang="en-US" sz="110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110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7.6.2</a:t>
                      </a:r>
                      <a:endParaRPr lang="en-US" sz="110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6000">
                <a:tc>
                  <a:txBody>
                    <a:bodyPr/>
                    <a:lstStyle/>
                    <a:p>
                      <a:r>
                        <a:rPr lang="cs-CZ" sz="110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4.2</a:t>
                      </a:r>
                      <a:endParaRPr lang="en-US" sz="110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110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g)</a:t>
                      </a:r>
                      <a:endParaRPr lang="en-US" sz="110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110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4.1.2.1</a:t>
                      </a:r>
                      <a:endParaRPr lang="en-US" sz="110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6000">
                <a:tc>
                  <a:txBody>
                    <a:bodyPr/>
                    <a:lstStyle/>
                    <a:p>
                      <a:r>
                        <a:rPr lang="cs-CZ" sz="110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4.2</a:t>
                      </a:r>
                      <a:endParaRPr lang="en-US" sz="110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110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h)</a:t>
                      </a:r>
                      <a:endParaRPr lang="en-US" sz="110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110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4.3.1</a:t>
                      </a:r>
                      <a:endParaRPr lang="en-US" sz="110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6000">
                <a:tc>
                  <a:txBody>
                    <a:bodyPr/>
                    <a:lstStyle/>
                    <a:p>
                      <a:r>
                        <a:rPr lang="cs-CZ" sz="110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4.2</a:t>
                      </a:r>
                      <a:endParaRPr lang="en-US" sz="110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110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i)</a:t>
                      </a:r>
                      <a:endParaRPr lang="en-US" sz="110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110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4.3.2</a:t>
                      </a:r>
                      <a:endParaRPr lang="en-US" sz="110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11" name="Tabulka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37324321"/>
              </p:ext>
            </p:extLst>
          </p:nvPr>
        </p:nvGraphicFramePr>
        <p:xfrm>
          <a:off x="4392320" y="1268760"/>
          <a:ext cx="3420000" cy="49514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64000"/>
                <a:gridCol w="756000"/>
                <a:gridCol w="1800000"/>
              </a:tblGrid>
              <a:tr h="288000">
                <a:tc gridSpan="2">
                  <a:txBody>
                    <a:bodyPr/>
                    <a:lstStyle/>
                    <a:p>
                      <a:r>
                        <a:rPr lang="cs-CZ" sz="1200" b="1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EN 45011</a:t>
                      </a:r>
                      <a:endParaRPr lang="en-US" sz="1200" b="1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1200" b="1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1200" b="1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ISO 17065</a:t>
                      </a:r>
                      <a:endParaRPr lang="en-US" sz="1200" b="1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216000">
                <a:tc>
                  <a:txBody>
                    <a:bodyPr/>
                    <a:lstStyle/>
                    <a:p>
                      <a:r>
                        <a:rPr lang="cs-CZ" sz="110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článek</a:t>
                      </a:r>
                      <a:endParaRPr lang="en-US" sz="110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110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odstavec</a:t>
                      </a:r>
                      <a:endParaRPr lang="en-US" sz="110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110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článek (články)</a:t>
                      </a:r>
                      <a:endParaRPr lang="en-US" sz="110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216000">
                <a:tc>
                  <a:txBody>
                    <a:bodyPr/>
                    <a:lstStyle/>
                    <a:p>
                      <a:r>
                        <a:rPr lang="cs-CZ" sz="110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4.2</a:t>
                      </a:r>
                      <a:endParaRPr lang="en-US" sz="110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110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j)</a:t>
                      </a:r>
                      <a:endParaRPr lang="en-US" sz="110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110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6.1.1.1</a:t>
                      </a:r>
                      <a:endParaRPr lang="en-US" sz="110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6000">
                <a:tc>
                  <a:txBody>
                    <a:bodyPr/>
                    <a:lstStyle/>
                    <a:p>
                      <a:r>
                        <a:rPr lang="cs-CZ" sz="110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4.2</a:t>
                      </a:r>
                      <a:endParaRPr lang="en-US" sz="110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110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k)</a:t>
                      </a:r>
                      <a:endParaRPr lang="en-US" sz="110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110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8</a:t>
                      </a:r>
                      <a:endParaRPr lang="en-US" sz="110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6000">
                <a:tc>
                  <a:txBody>
                    <a:bodyPr/>
                    <a:lstStyle/>
                    <a:p>
                      <a:r>
                        <a:rPr lang="cs-CZ" sz="110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4.2</a:t>
                      </a:r>
                      <a:endParaRPr lang="en-US" sz="110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110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l)</a:t>
                      </a:r>
                      <a:endParaRPr lang="en-US" sz="110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110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8.2.4,  5.1.2</a:t>
                      </a:r>
                      <a:endParaRPr lang="en-US" sz="110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6000">
                <a:tc>
                  <a:txBody>
                    <a:bodyPr/>
                    <a:lstStyle/>
                    <a:p>
                      <a:r>
                        <a:rPr lang="cs-CZ" sz="110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4.2</a:t>
                      </a:r>
                      <a:endParaRPr lang="en-US" sz="110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110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m)</a:t>
                      </a:r>
                      <a:endParaRPr lang="en-US" sz="110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110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4.2.2,  4.2.5</a:t>
                      </a:r>
                      <a:endParaRPr lang="en-US" sz="110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6000">
                <a:tc>
                  <a:txBody>
                    <a:bodyPr/>
                    <a:lstStyle/>
                    <a:p>
                      <a:r>
                        <a:rPr lang="cs-CZ" sz="110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4.2</a:t>
                      </a:r>
                      <a:endParaRPr lang="en-US" sz="110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110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n)</a:t>
                      </a:r>
                      <a:endParaRPr lang="en-US" sz="110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110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5.1.4</a:t>
                      </a:r>
                      <a:endParaRPr lang="en-US" sz="110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6000">
                <a:tc>
                  <a:txBody>
                    <a:bodyPr/>
                    <a:lstStyle/>
                    <a:p>
                      <a:r>
                        <a:rPr lang="cs-CZ" sz="110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4.2</a:t>
                      </a:r>
                      <a:endParaRPr lang="en-US" sz="110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110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o)</a:t>
                      </a:r>
                      <a:endParaRPr lang="en-US" sz="110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110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4.2.7,  4.2.8</a:t>
                      </a:r>
                      <a:endParaRPr lang="en-US" sz="110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6000">
                <a:tc>
                  <a:txBody>
                    <a:bodyPr/>
                    <a:lstStyle/>
                    <a:p>
                      <a:r>
                        <a:rPr lang="cs-CZ" sz="110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4.2</a:t>
                      </a:r>
                      <a:endParaRPr lang="en-US" sz="110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110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o) 1)</a:t>
                      </a:r>
                      <a:endParaRPr lang="en-US" sz="110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110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4.2.6 a) až c)</a:t>
                      </a:r>
                      <a:endParaRPr lang="en-US" sz="110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6000">
                <a:tc>
                  <a:txBody>
                    <a:bodyPr/>
                    <a:lstStyle/>
                    <a:p>
                      <a:r>
                        <a:rPr lang="cs-CZ" sz="110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4.2</a:t>
                      </a:r>
                      <a:endParaRPr lang="en-US" sz="110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110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o) 2)</a:t>
                      </a:r>
                      <a:endParaRPr lang="en-US" sz="110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10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4.2.6 d) až e)</a:t>
                      </a:r>
                      <a:endParaRPr lang="en-US" sz="1100" dirty="0" smtClean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6000">
                <a:tc>
                  <a:txBody>
                    <a:bodyPr/>
                    <a:lstStyle/>
                    <a:p>
                      <a:r>
                        <a:rPr lang="cs-CZ" sz="110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4.2</a:t>
                      </a:r>
                      <a:endParaRPr lang="en-US" sz="110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110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o) 3)</a:t>
                      </a:r>
                      <a:endParaRPr lang="en-US" sz="110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110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4.2.3</a:t>
                      </a:r>
                      <a:endParaRPr lang="en-US" sz="110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6000">
                <a:tc>
                  <a:txBody>
                    <a:bodyPr/>
                    <a:lstStyle/>
                    <a:p>
                      <a:r>
                        <a:rPr lang="cs-CZ" sz="110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4.3</a:t>
                      </a:r>
                      <a:endParaRPr lang="en-US" sz="110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110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  <a:endParaRPr lang="en-US" sz="110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110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7.4.4, 7.1.2</a:t>
                      </a:r>
                      <a:endParaRPr lang="en-US" sz="110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6000">
                <a:tc>
                  <a:txBody>
                    <a:bodyPr/>
                    <a:lstStyle/>
                    <a:p>
                      <a:r>
                        <a:rPr lang="cs-CZ" sz="110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4.3</a:t>
                      </a:r>
                      <a:endParaRPr lang="en-US" sz="110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110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endParaRPr lang="en-US" sz="110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110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6.2.1</a:t>
                      </a:r>
                      <a:endParaRPr lang="en-US" sz="110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6000">
                <a:tc>
                  <a:txBody>
                    <a:bodyPr/>
                    <a:lstStyle/>
                    <a:p>
                      <a:r>
                        <a:rPr lang="cs-CZ" sz="110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4.4</a:t>
                      </a:r>
                      <a:endParaRPr lang="en-US" sz="110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10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110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6.2.2</a:t>
                      </a:r>
                      <a:endParaRPr lang="en-US" sz="110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6000">
                <a:tc>
                  <a:txBody>
                    <a:bodyPr/>
                    <a:lstStyle/>
                    <a:p>
                      <a:r>
                        <a:rPr lang="cs-CZ" sz="110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4.4</a:t>
                      </a:r>
                      <a:endParaRPr lang="en-US" sz="110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110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pozn.</a:t>
                      </a:r>
                      <a:r>
                        <a:rPr lang="cs-CZ" sz="1100" baseline="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 2</a:t>
                      </a:r>
                      <a:endParaRPr lang="en-US" sz="110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110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7.4.5</a:t>
                      </a:r>
                      <a:endParaRPr lang="en-US" sz="110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6000">
                <a:tc>
                  <a:txBody>
                    <a:bodyPr/>
                    <a:lstStyle/>
                    <a:p>
                      <a:r>
                        <a:rPr lang="cs-CZ" sz="110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4.4</a:t>
                      </a:r>
                      <a:endParaRPr lang="en-US" sz="110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110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pozn.</a:t>
                      </a:r>
                      <a:r>
                        <a:rPr lang="cs-CZ" sz="1100" baseline="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 3</a:t>
                      </a:r>
                      <a:endParaRPr lang="en-US" sz="110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110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7.4.5 - poznámka</a:t>
                      </a:r>
                      <a:endParaRPr lang="en-US" sz="110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6000">
                <a:tc>
                  <a:txBody>
                    <a:bodyPr/>
                    <a:lstStyle/>
                    <a:p>
                      <a:r>
                        <a:rPr lang="cs-CZ" sz="110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4.5</a:t>
                      </a:r>
                      <a:endParaRPr lang="en-US" sz="110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10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110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8</a:t>
                      </a:r>
                      <a:endParaRPr lang="en-US" sz="110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6000">
                <a:tc>
                  <a:txBody>
                    <a:bodyPr/>
                    <a:lstStyle/>
                    <a:p>
                      <a:r>
                        <a:rPr lang="cs-CZ" sz="110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4.5.3</a:t>
                      </a:r>
                      <a:endParaRPr lang="en-US" sz="110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110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a)</a:t>
                      </a:r>
                      <a:endParaRPr lang="en-US" sz="110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110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8.2.1</a:t>
                      </a:r>
                      <a:endParaRPr lang="en-US" sz="110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6000">
                <a:tc>
                  <a:txBody>
                    <a:bodyPr/>
                    <a:lstStyle/>
                    <a:p>
                      <a:r>
                        <a:rPr lang="cs-CZ" sz="110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4.5.3</a:t>
                      </a:r>
                      <a:endParaRPr lang="en-US" sz="110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110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c)</a:t>
                      </a:r>
                      <a:endParaRPr lang="en-US" sz="110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110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6.1.2.2</a:t>
                      </a:r>
                      <a:endParaRPr lang="en-US" sz="110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46076323"/>
      </p:ext>
    </p:extLst>
  </p:cSld>
  <p:clrMapOvr>
    <a:masterClrMapping/>
  </p:clrMapOvr>
  <p:transition spd="slow">
    <p:zoom dir="in"/>
  </p:transition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7092950" y="6535738"/>
            <a:ext cx="1905000" cy="277812"/>
          </a:xfrm>
          <a:noFill/>
        </p:spPr>
        <p:txBody>
          <a:bodyPr/>
          <a:lstStyle/>
          <a:p>
            <a:fld id="{FBFFD907-1702-428F-90E4-C141CF90B46C}" type="slidenum">
              <a:rPr lang="cs-CZ" smtClean="0">
                <a:cs typeface="Arial" charset="0"/>
              </a:rPr>
              <a:pPr/>
              <a:t>36</a:t>
            </a:fld>
            <a:endParaRPr lang="cs-CZ" smtClean="0">
              <a:cs typeface="Arial" charset="0"/>
            </a:endParaRPr>
          </a:p>
        </p:txBody>
      </p:sp>
      <p:sp>
        <p:nvSpPr>
          <p:cNvPr id="7782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23404" y="188640"/>
            <a:ext cx="5256708" cy="576064"/>
          </a:xfrm>
        </p:spPr>
        <p:txBody>
          <a:bodyPr/>
          <a:lstStyle/>
          <a:p>
            <a:pPr algn="l" eaLnBrk="1" hangingPunct="1">
              <a:defRPr/>
            </a:pPr>
            <a:r>
              <a:rPr lang="cs-CZ" sz="18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</a:rPr>
              <a:t>Tabulka křížových odkazů </a:t>
            </a:r>
            <a:br>
              <a:rPr lang="cs-CZ" sz="18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</a:rPr>
            </a:br>
            <a:r>
              <a:rPr lang="cs-CZ" sz="18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</a:rPr>
              <a:t>EN 45011  </a:t>
            </a:r>
            <a:r>
              <a:rPr lang="cs-CZ" sz="18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  <a:sym typeface="Wingdings 3"/>
              </a:rPr>
              <a:t>  ISO/IEC 17065  (2)</a:t>
            </a:r>
            <a:endParaRPr lang="en-US" sz="1800" b="1" dirty="0">
              <a:solidFill>
                <a:srgbClr val="7030A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4" name="Tabulk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20489125"/>
              </p:ext>
            </p:extLst>
          </p:nvPr>
        </p:nvGraphicFramePr>
        <p:xfrm>
          <a:off x="395536" y="1268760"/>
          <a:ext cx="3240000" cy="49514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64000"/>
                <a:gridCol w="756000"/>
                <a:gridCol w="1620000"/>
              </a:tblGrid>
              <a:tr h="288000">
                <a:tc gridSpan="2">
                  <a:txBody>
                    <a:bodyPr/>
                    <a:lstStyle/>
                    <a:p>
                      <a:r>
                        <a:rPr lang="cs-CZ" sz="1200" b="1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EN 45011</a:t>
                      </a:r>
                      <a:endParaRPr lang="en-US" sz="1200" b="1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1200" b="1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1200" b="1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ISO 17065</a:t>
                      </a:r>
                      <a:endParaRPr lang="en-US" sz="1200" b="1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216000">
                <a:tc>
                  <a:txBody>
                    <a:bodyPr/>
                    <a:lstStyle/>
                    <a:p>
                      <a:r>
                        <a:rPr lang="cs-CZ" sz="110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článek</a:t>
                      </a:r>
                      <a:endParaRPr lang="en-US" sz="110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110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odstavec</a:t>
                      </a:r>
                      <a:endParaRPr lang="en-US" sz="110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110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článek (články)</a:t>
                      </a:r>
                      <a:endParaRPr lang="en-US" sz="110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216000">
                <a:tc>
                  <a:txBody>
                    <a:bodyPr/>
                    <a:lstStyle/>
                    <a:p>
                      <a:r>
                        <a:rPr lang="cs-CZ" sz="110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4.5.3</a:t>
                      </a:r>
                      <a:endParaRPr lang="en-US" sz="110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110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d)</a:t>
                      </a:r>
                      <a:endParaRPr lang="en-US" sz="110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110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5.1.2</a:t>
                      </a:r>
                      <a:endParaRPr lang="en-US" sz="110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6000">
                <a:tc>
                  <a:txBody>
                    <a:bodyPr/>
                    <a:lstStyle/>
                    <a:p>
                      <a:r>
                        <a:rPr lang="cs-CZ" sz="110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4.5.3</a:t>
                      </a:r>
                      <a:endParaRPr lang="en-US" sz="110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110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e)</a:t>
                      </a:r>
                      <a:endParaRPr lang="en-US" sz="110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110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5.1.2</a:t>
                      </a:r>
                      <a:endParaRPr lang="en-US" sz="110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6000">
                <a:tc>
                  <a:txBody>
                    <a:bodyPr/>
                    <a:lstStyle/>
                    <a:p>
                      <a:r>
                        <a:rPr lang="cs-CZ" sz="110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4.5.3</a:t>
                      </a:r>
                      <a:endParaRPr lang="en-US" sz="110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110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f)</a:t>
                      </a:r>
                      <a:endParaRPr lang="en-US" sz="110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110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8.5</a:t>
                      </a:r>
                      <a:endParaRPr lang="en-US" sz="110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6000">
                <a:tc>
                  <a:txBody>
                    <a:bodyPr/>
                    <a:lstStyle/>
                    <a:p>
                      <a:r>
                        <a:rPr lang="cs-CZ" sz="110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4.5.3</a:t>
                      </a:r>
                      <a:endParaRPr lang="en-US" sz="110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110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g)</a:t>
                      </a:r>
                      <a:endParaRPr lang="en-US" sz="110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110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8.3</a:t>
                      </a:r>
                      <a:endParaRPr lang="en-US" sz="110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6000">
                <a:tc>
                  <a:txBody>
                    <a:bodyPr/>
                    <a:lstStyle/>
                    <a:p>
                      <a:r>
                        <a:rPr lang="cs-CZ" sz="110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4.5.3</a:t>
                      </a:r>
                      <a:endParaRPr lang="en-US" sz="110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110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h)</a:t>
                      </a:r>
                      <a:endParaRPr lang="en-US" sz="110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110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8.2.5</a:t>
                      </a:r>
                      <a:endParaRPr lang="en-US" sz="110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6000">
                <a:tc>
                  <a:txBody>
                    <a:bodyPr/>
                    <a:lstStyle/>
                    <a:p>
                      <a:r>
                        <a:rPr lang="cs-CZ" sz="110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4.5.3</a:t>
                      </a:r>
                      <a:endParaRPr lang="en-US" sz="110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110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i)</a:t>
                      </a:r>
                      <a:endParaRPr lang="en-US" sz="110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110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6.1.2.1</a:t>
                      </a:r>
                      <a:endParaRPr lang="en-US" sz="110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6000">
                <a:tc>
                  <a:txBody>
                    <a:bodyPr/>
                    <a:lstStyle/>
                    <a:p>
                      <a:r>
                        <a:rPr lang="cs-CZ" sz="110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4.5.3</a:t>
                      </a:r>
                      <a:endParaRPr lang="en-US" sz="110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110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j)</a:t>
                      </a:r>
                      <a:endParaRPr lang="en-US" sz="110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110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6.2.2.4 d)</a:t>
                      </a:r>
                      <a:endParaRPr lang="en-US" sz="110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6000">
                <a:tc>
                  <a:txBody>
                    <a:bodyPr/>
                    <a:lstStyle/>
                    <a:p>
                      <a:r>
                        <a:rPr lang="cs-CZ" sz="110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4.5.3</a:t>
                      </a:r>
                      <a:endParaRPr lang="en-US" sz="110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110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l)</a:t>
                      </a:r>
                      <a:endParaRPr lang="en-US" sz="110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110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7</a:t>
                      </a:r>
                      <a:endParaRPr lang="en-US" sz="110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6000">
                <a:tc>
                  <a:txBody>
                    <a:bodyPr/>
                    <a:lstStyle/>
                    <a:p>
                      <a:r>
                        <a:rPr lang="cs-CZ" sz="110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4.5.3</a:t>
                      </a:r>
                      <a:endParaRPr lang="en-US" sz="110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110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l) 1)</a:t>
                      </a:r>
                      <a:endParaRPr lang="en-US" sz="110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10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7.11,</a:t>
                      </a:r>
                      <a:r>
                        <a:rPr lang="cs-CZ" sz="1100" baseline="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  </a:t>
                      </a:r>
                      <a:r>
                        <a:rPr lang="cs-CZ" sz="110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7.7.3</a:t>
                      </a:r>
                      <a:endParaRPr lang="en-US" sz="1100" dirty="0" smtClean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6000">
                <a:tc>
                  <a:txBody>
                    <a:bodyPr/>
                    <a:lstStyle/>
                    <a:p>
                      <a:r>
                        <a:rPr lang="cs-CZ" sz="110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4.5.3</a:t>
                      </a:r>
                      <a:endParaRPr lang="en-US" sz="110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110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l) 2)</a:t>
                      </a:r>
                      <a:endParaRPr lang="en-US" sz="110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110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8.3</a:t>
                      </a:r>
                      <a:endParaRPr lang="en-US" sz="110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6000">
                <a:tc>
                  <a:txBody>
                    <a:bodyPr/>
                    <a:lstStyle/>
                    <a:p>
                      <a:r>
                        <a:rPr lang="cs-CZ" sz="110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4.5.3</a:t>
                      </a:r>
                      <a:endParaRPr lang="en-US" sz="110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110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m)</a:t>
                      </a:r>
                      <a:endParaRPr lang="en-US" sz="110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110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7.13</a:t>
                      </a:r>
                      <a:endParaRPr lang="en-US" sz="110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6000">
                <a:tc>
                  <a:txBody>
                    <a:bodyPr/>
                    <a:lstStyle/>
                    <a:p>
                      <a:r>
                        <a:rPr lang="cs-CZ" sz="110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4.5.3</a:t>
                      </a:r>
                      <a:endParaRPr lang="en-US" sz="110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110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n)</a:t>
                      </a:r>
                      <a:endParaRPr lang="en-US" sz="110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110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8.6</a:t>
                      </a:r>
                      <a:endParaRPr lang="en-US" sz="110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6000">
                <a:tc>
                  <a:txBody>
                    <a:bodyPr/>
                    <a:lstStyle/>
                    <a:p>
                      <a:r>
                        <a:rPr lang="cs-CZ" sz="110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4.6.1</a:t>
                      </a:r>
                      <a:endParaRPr lang="en-US" sz="110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10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110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7.6.2,  7.9.2,  7.11</a:t>
                      </a:r>
                      <a:endParaRPr lang="en-US" sz="110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6000">
                <a:tc>
                  <a:txBody>
                    <a:bodyPr/>
                    <a:lstStyle/>
                    <a:p>
                      <a:r>
                        <a:rPr lang="cs-CZ" sz="110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4.6.2</a:t>
                      </a:r>
                      <a:endParaRPr lang="en-US" sz="110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110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a) + b)</a:t>
                      </a:r>
                      <a:endParaRPr lang="en-US" sz="110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10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7.6.2,  7.9.2,  7.11</a:t>
                      </a:r>
                      <a:endParaRPr lang="en-US" sz="1100" dirty="0" smtClean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6000">
                <a:tc>
                  <a:txBody>
                    <a:bodyPr/>
                    <a:lstStyle/>
                    <a:p>
                      <a:r>
                        <a:rPr lang="cs-CZ" sz="110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4.6.2</a:t>
                      </a:r>
                      <a:endParaRPr lang="en-US" sz="110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110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c)</a:t>
                      </a:r>
                      <a:endParaRPr lang="en-US" sz="110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110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7.10</a:t>
                      </a:r>
                      <a:endParaRPr lang="en-US" sz="110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6000">
                <a:tc>
                  <a:txBody>
                    <a:bodyPr/>
                    <a:lstStyle/>
                    <a:p>
                      <a:r>
                        <a:rPr lang="cs-CZ" sz="110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4.7.1</a:t>
                      </a:r>
                      <a:endParaRPr lang="en-US" sz="110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10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110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8.6</a:t>
                      </a:r>
                      <a:endParaRPr lang="en-US" sz="110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6000">
                <a:tc>
                  <a:txBody>
                    <a:bodyPr/>
                    <a:lstStyle/>
                    <a:p>
                      <a:r>
                        <a:rPr lang="cs-CZ" sz="110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4.7.2</a:t>
                      </a:r>
                      <a:endParaRPr lang="en-US" sz="110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10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110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8.5</a:t>
                      </a:r>
                      <a:endParaRPr lang="en-US" sz="110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11" name="Tabulka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9248916"/>
              </p:ext>
            </p:extLst>
          </p:nvPr>
        </p:nvGraphicFramePr>
        <p:xfrm>
          <a:off x="4392320" y="1268760"/>
          <a:ext cx="3420000" cy="49514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64000"/>
                <a:gridCol w="756000"/>
                <a:gridCol w="1800000"/>
              </a:tblGrid>
              <a:tr h="288000">
                <a:tc gridSpan="2">
                  <a:txBody>
                    <a:bodyPr/>
                    <a:lstStyle/>
                    <a:p>
                      <a:r>
                        <a:rPr lang="cs-CZ" sz="1200" b="1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EN 45011</a:t>
                      </a:r>
                      <a:endParaRPr lang="en-US" sz="1200" b="1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1200" b="1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1200" b="1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ISO 17065</a:t>
                      </a:r>
                      <a:endParaRPr lang="en-US" sz="1200" b="1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216000">
                <a:tc>
                  <a:txBody>
                    <a:bodyPr/>
                    <a:lstStyle/>
                    <a:p>
                      <a:r>
                        <a:rPr lang="cs-CZ" sz="110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článek</a:t>
                      </a:r>
                      <a:endParaRPr lang="en-US" sz="110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110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odstavec</a:t>
                      </a:r>
                      <a:endParaRPr lang="en-US" sz="110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110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článek (články)</a:t>
                      </a:r>
                      <a:endParaRPr lang="en-US" sz="110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216000">
                <a:tc>
                  <a:txBody>
                    <a:bodyPr/>
                    <a:lstStyle/>
                    <a:p>
                      <a:r>
                        <a:rPr lang="cs-CZ" sz="110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4.8.1</a:t>
                      </a:r>
                      <a:endParaRPr lang="en-US" sz="110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110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b)</a:t>
                      </a:r>
                      <a:endParaRPr lang="en-US" sz="110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110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4.6</a:t>
                      </a:r>
                      <a:r>
                        <a:rPr lang="cs-CZ" sz="1100" baseline="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cs-CZ" sz="110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a)</a:t>
                      </a:r>
                      <a:endParaRPr lang="en-US" sz="110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6000">
                <a:tc>
                  <a:txBody>
                    <a:bodyPr/>
                    <a:lstStyle/>
                    <a:p>
                      <a:r>
                        <a:rPr lang="cs-CZ" sz="110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4.8.1.</a:t>
                      </a:r>
                      <a:endParaRPr lang="en-US" sz="110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110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c)</a:t>
                      </a:r>
                      <a:endParaRPr lang="en-US" sz="110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110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4.6</a:t>
                      </a:r>
                      <a:r>
                        <a:rPr lang="cs-CZ" sz="1100" baseline="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 a)</a:t>
                      </a:r>
                      <a:endParaRPr lang="en-US" sz="110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6000">
                <a:tc>
                  <a:txBody>
                    <a:bodyPr/>
                    <a:lstStyle/>
                    <a:p>
                      <a:r>
                        <a:rPr lang="cs-CZ" sz="110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4.8.1.</a:t>
                      </a:r>
                      <a:endParaRPr lang="en-US" sz="110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110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d)</a:t>
                      </a:r>
                      <a:endParaRPr lang="en-US" sz="110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110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4.6</a:t>
                      </a:r>
                      <a:r>
                        <a:rPr lang="cs-CZ" sz="1100" baseline="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 b)</a:t>
                      </a:r>
                      <a:endParaRPr lang="en-US" sz="110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6000">
                <a:tc>
                  <a:txBody>
                    <a:bodyPr/>
                    <a:lstStyle/>
                    <a:p>
                      <a:r>
                        <a:rPr lang="cs-CZ" sz="110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4.8.1.</a:t>
                      </a:r>
                      <a:endParaRPr lang="en-US" sz="110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110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e)</a:t>
                      </a:r>
                      <a:endParaRPr lang="en-US" sz="110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110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4.6</a:t>
                      </a:r>
                      <a:r>
                        <a:rPr lang="cs-CZ" sz="1100" baseline="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 c)</a:t>
                      </a:r>
                      <a:endParaRPr lang="en-US" sz="110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6000">
                <a:tc>
                  <a:txBody>
                    <a:bodyPr/>
                    <a:lstStyle/>
                    <a:p>
                      <a:r>
                        <a:rPr lang="cs-CZ" sz="110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4.8.1.</a:t>
                      </a:r>
                      <a:endParaRPr lang="en-US" sz="110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110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f)</a:t>
                      </a:r>
                      <a:endParaRPr lang="en-US" sz="110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110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4.6</a:t>
                      </a:r>
                      <a:r>
                        <a:rPr lang="cs-CZ" sz="1100" baseline="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 d)</a:t>
                      </a:r>
                      <a:endParaRPr lang="en-US" sz="110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6000">
                <a:tc>
                  <a:txBody>
                    <a:bodyPr/>
                    <a:lstStyle/>
                    <a:p>
                      <a:r>
                        <a:rPr lang="cs-CZ" sz="110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4.8.1.</a:t>
                      </a:r>
                      <a:endParaRPr lang="en-US" sz="110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110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g)</a:t>
                      </a:r>
                      <a:endParaRPr lang="en-US" sz="110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110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7.8</a:t>
                      </a:r>
                      <a:endParaRPr lang="en-US" sz="110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6000">
                <a:tc>
                  <a:txBody>
                    <a:bodyPr/>
                    <a:lstStyle/>
                    <a:p>
                      <a:r>
                        <a:rPr lang="cs-CZ" sz="110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4.8.2</a:t>
                      </a:r>
                      <a:endParaRPr lang="en-US" sz="110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10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110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8.2,  8.3</a:t>
                      </a:r>
                      <a:endParaRPr lang="en-US" sz="110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6000">
                <a:tc>
                  <a:txBody>
                    <a:bodyPr/>
                    <a:lstStyle/>
                    <a:p>
                      <a:r>
                        <a:rPr lang="cs-CZ" sz="110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4.9</a:t>
                      </a:r>
                      <a:endParaRPr lang="en-US" sz="110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10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10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7.12,  8.4</a:t>
                      </a:r>
                      <a:endParaRPr lang="en-US" sz="1100" dirty="0" smtClean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6000">
                <a:tc>
                  <a:txBody>
                    <a:bodyPr/>
                    <a:lstStyle/>
                    <a:p>
                      <a:r>
                        <a:rPr lang="cs-CZ" sz="110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4.10</a:t>
                      </a:r>
                      <a:endParaRPr lang="en-US" sz="110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10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110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4.5</a:t>
                      </a:r>
                      <a:endParaRPr lang="en-US" sz="110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6000">
                <a:tc>
                  <a:txBody>
                    <a:bodyPr/>
                    <a:lstStyle/>
                    <a:p>
                      <a:r>
                        <a:rPr lang="cs-CZ" sz="110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4.10.1</a:t>
                      </a:r>
                      <a:endParaRPr lang="en-US" sz="110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10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110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6.1.1.3</a:t>
                      </a:r>
                      <a:endParaRPr lang="en-US" sz="110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6000">
                <a:tc>
                  <a:txBody>
                    <a:bodyPr/>
                    <a:lstStyle/>
                    <a:p>
                      <a:r>
                        <a:rPr lang="cs-CZ" sz="110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5.1.1</a:t>
                      </a:r>
                      <a:endParaRPr lang="en-US" sz="110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10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110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6.1.1.2</a:t>
                      </a:r>
                      <a:endParaRPr lang="en-US" sz="110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6000">
                <a:tc>
                  <a:txBody>
                    <a:bodyPr/>
                    <a:lstStyle/>
                    <a:p>
                      <a:r>
                        <a:rPr lang="cs-CZ" sz="110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5.1.2</a:t>
                      </a:r>
                      <a:endParaRPr lang="en-US" sz="110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10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110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6.1.2.1 d),  8.2.5</a:t>
                      </a:r>
                      <a:endParaRPr lang="en-US" sz="110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6000">
                <a:tc>
                  <a:txBody>
                    <a:bodyPr/>
                    <a:lstStyle/>
                    <a:p>
                      <a:r>
                        <a:rPr lang="cs-CZ" sz="110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5.2.1</a:t>
                      </a:r>
                      <a:endParaRPr lang="en-US" sz="110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10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110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6.1.2.1</a:t>
                      </a:r>
                      <a:endParaRPr lang="en-US" sz="110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6000">
                <a:tc>
                  <a:txBody>
                    <a:bodyPr/>
                    <a:lstStyle/>
                    <a:p>
                      <a:r>
                        <a:rPr lang="cs-CZ" sz="110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5.2.2</a:t>
                      </a:r>
                      <a:endParaRPr lang="en-US" sz="110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10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110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6.1.3</a:t>
                      </a:r>
                      <a:endParaRPr lang="en-US" sz="110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6000">
                <a:tc>
                  <a:txBody>
                    <a:bodyPr/>
                    <a:lstStyle/>
                    <a:p>
                      <a:r>
                        <a:rPr lang="cs-CZ" sz="110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5.2.3</a:t>
                      </a:r>
                      <a:endParaRPr lang="en-US" sz="110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10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110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6.1.2.2</a:t>
                      </a:r>
                      <a:endParaRPr lang="en-US" sz="110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6000">
                <a:tc>
                  <a:txBody>
                    <a:bodyPr/>
                    <a:lstStyle/>
                    <a:p>
                      <a:r>
                        <a:rPr lang="cs-CZ" sz="110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6</a:t>
                      </a:r>
                      <a:endParaRPr lang="en-US" sz="110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10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110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7.10</a:t>
                      </a:r>
                      <a:endParaRPr lang="en-US" sz="110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6000">
                <a:tc>
                  <a:txBody>
                    <a:bodyPr/>
                    <a:lstStyle/>
                    <a:p>
                      <a:r>
                        <a:rPr lang="cs-CZ" sz="110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7</a:t>
                      </a:r>
                      <a:endParaRPr lang="en-US" sz="110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10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110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7.13</a:t>
                      </a:r>
                      <a:endParaRPr lang="en-US" sz="110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81532854"/>
      </p:ext>
    </p:extLst>
  </p:cSld>
  <p:clrMapOvr>
    <a:masterClrMapping/>
  </p:clrMapOvr>
  <p:transition spd="slow">
    <p:zoom dir="in"/>
  </p:transition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7092950" y="6535738"/>
            <a:ext cx="1905000" cy="277812"/>
          </a:xfrm>
          <a:noFill/>
        </p:spPr>
        <p:txBody>
          <a:bodyPr/>
          <a:lstStyle/>
          <a:p>
            <a:fld id="{FBFFD907-1702-428F-90E4-C141CF90B46C}" type="slidenum">
              <a:rPr lang="cs-CZ" smtClean="0">
                <a:cs typeface="Arial" charset="0"/>
              </a:rPr>
              <a:pPr/>
              <a:t>37</a:t>
            </a:fld>
            <a:endParaRPr lang="cs-CZ" smtClean="0">
              <a:cs typeface="Arial" charset="0"/>
            </a:endParaRPr>
          </a:p>
        </p:txBody>
      </p:sp>
      <p:sp>
        <p:nvSpPr>
          <p:cNvPr id="7782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23404" y="188640"/>
            <a:ext cx="5256708" cy="576064"/>
          </a:xfrm>
        </p:spPr>
        <p:txBody>
          <a:bodyPr/>
          <a:lstStyle/>
          <a:p>
            <a:pPr algn="l" eaLnBrk="1" hangingPunct="1">
              <a:defRPr/>
            </a:pPr>
            <a:r>
              <a:rPr lang="cs-CZ" sz="18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</a:rPr>
              <a:t>Tabulka křížových odkazů </a:t>
            </a:r>
            <a:br>
              <a:rPr lang="cs-CZ" sz="18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</a:rPr>
            </a:br>
            <a:r>
              <a:rPr lang="cs-CZ" sz="18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</a:rPr>
              <a:t>EN 45011  </a:t>
            </a:r>
            <a:r>
              <a:rPr lang="cs-CZ" sz="18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  <a:sym typeface="Wingdings 3"/>
              </a:rPr>
              <a:t>  ISO/IEC 17065  (3)</a:t>
            </a:r>
            <a:endParaRPr lang="en-US" sz="1800" b="1" dirty="0">
              <a:solidFill>
                <a:srgbClr val="7030A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4" name="Tabulk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14630992"/>
              </p:ext>
            </p:extLst>
          </p:nvPr>
        </p:nvGraphicFramePr>
        <p:xfrm>
          <a:off x="395536" y="1268760"/>
          <a:ext cx="3240000" cy="49514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64000"/>
                <a:gridCol w="756000"/>
                <a:gridCol w="1620000"/>
              </a:tblGrid>
              <a:tr h="288000">
                <a:tc gridSpan="2">
                  <a:txBody>
                    <a:bodyPr/>
                    <a:lstStyle/>
                    <a:p>
                      <a:r>
                        <a:rPr lang="cs-CZ" sz="1200" b="1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EN 45011</a:t>
                      </a:r>
                      <a:endParaRPr lang="en-US" sz="1200" b="1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1200" b="1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1200" b="1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ISO 17065</a:t>
                      </a:r>
                      <a:endParaRPr lang="en-US" sz="1200" b="1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216000">
                <a:tc>
                  <a:txBody>
                    <a:bodyPr/>
                    <a:lstStyle/>
                    <a:p>
                      <a:r>
                        <a:rPr lang="cs-CZ" sz="110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článek</a:t>
                      </a:r>
                      <a:endParaRPr lang="en-US" sz="110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110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odstavec</a:t>
                      </a:r>
                      <a:endParaRPr lang="en-US" sz="110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110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článek (články)</a:t>
                      </a:r>
                      <a:endParaRPr lang="en-US" sz="110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216000">
                <a:tc>
                  <a:txBody>
                    <a:bodyPr/>
                    <a:lstStyle/>
                    <a:p>
                      <a:r>
                        <a:rPr lang="cs-CZ" sz="110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8.1.1</a:t>
                      </a:r>
                      <a:endParaRPr lang="en-US" sz="110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10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110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4.6</a:t>
                      </a:r>
                      <a:r>
                        <a:rPr lang="cs-CZ" sz="1100" baseline="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 a),  4.6 c)</a:t>
                      </a:r>
                      <a:endParaRPr lang="en-US" sz="110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6000">
                <a:tc>
                  <a:txBody>
                    <a:bodyPr/>
                    <a:lstStyle/>
                    <a:p>
                      <a:r>
                        <a:rPr lang="cs-CZ" sz="110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8.1.2</a:t>
                      </a:r>
                      <a:endParaRPr lang="en-US" sz="110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10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110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4.1.2.2</a:t>
                      </a:r>
                      <a:endParaRPr lang="en-US" sz="110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6000">
                <a:tc>
                  <a:txBody>
                    <a:bodyPr/>
                    <a:lstStyle/>
                    <a:p>
                      <a:r>
                        <a:rPr lang="cs-CZ" sz="110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8.1.3</a:t>
                      </a:r>
                      <a:endParaRPr lang="en-US" sz="110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10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110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4.6 a),  7.1.3</a:t>
                      </a:r>
                      <a:endParaRPr lang="en-US" sz="110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6000">
                <a:tc>
                  <a:txBody>
                    <a:bodyPr/>
                    <a:lstStyle/>
                    <a:p>
                      <a:r>
                        <a:rPr lang="cs-CZ" sz="110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8.2</a:t>
                      </a:r>
                      <a:endParaRPr lang="en-US" sz="110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10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110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7.2,  7.3</a:t>
                      </a:r>
                      <a:endParaRPr lang="en-US" sz="110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6000">
                <a:tc>
                  <a:txBody>
                    <a:bodyPr/>
                    <a:lstStyle/>
                    <a:p>
                      <a:r>
                        <a:rPr lang="cs-CZ" sz="110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8.2.1</a:t>
                      </a:r>
                      <a:endParaRPr lang="en-US" sz="110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10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110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7.2 – pozn. 2</a:t>
                      </a:r>
                      <a:endParaRPr lang="en-US" sz="110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6000">
                <a:tc>
                  <a:txBody>
                    <a:bodyPr/>
                    <a:lstStyle/>
                    <a:p>
                      <a:r>
                        <a:rPr lang="cs-CZ" sz="110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9.1</a:t>
                      </a:r>
                      <a:endParaRPr lang="en-US" sz="110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10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110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7.3.1</a:t>
                      </a:r>
                      <a:r>
                        <a:rPr lang="cs-CZ" sz="1100" baseline="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 až 7.3.4</a:t>
                      </a:r>
                      <a:endParaRPr lang="en-US" sz="110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6000">
                <a:tc>
                  <a:txBody>
                    <a:bodyPr/>
                    <a:lstStyle/>
                    <a:p>
                      <a:r>
                        <a:rPr lang="cs-CZ" sz="110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9.2</a:t>
                      </a:r>
                      <a:endParaRPr lang="en-US" sz="110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10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110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7.4.1</a:t>
                      </a:r>
                      <a:endParaRPr lang="en-US" sz="110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6000">
                <a:tc>
                  <a:txBody>
                    <a:bodyPr/>
                    <a:lstStyle/>
                    <a:p>
                      <a:r>
                        <a:rPr lang="cs-CZ" sz="110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9.3</a:t>
                      </a:r>
                      <a:endParaRPr lang="en-US" sz="110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10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110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7.4.2</a:t>
                      </a:r>
                      <a:endParaRPr lang="en-US" sz="110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6000">
                <a:tc>
                  <a:txBody>
                    <a:bodyPr/>
                    <a:lstStyle/>
                    <a:p>
                      <a:r>
                        <a:rPr lang="cs-CZ" sz="110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9.4</a:t>
                      </a:r>
                      <a:endParaRPr lang="en-US" sz="110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10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10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7.4.3</a:t>
                      </a:r>
                      <a:endParaRPr lang="en-US" sz="1100" dirty="0" smtClean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6000">
                <a:tc>
                  <a:txBody>
                    <a:bodyPr/>
                    <a:lstStyle/>
                    <a:p>
                      <a:r>
                        <a:rPr lang="cs-CZ" sz="110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10</a:t>
                      </a:r>
                      <a:endParaRPr lang="en-US" sz="110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10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110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7.4.4</a:t>
                      </a:r>
                      <a:endParaRPr lang="en-US" sz="110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6000">
                <a:tc>
                  <a:txBody>
                    <a:bodyPr/>
                    <a:lstStyle/>
                    <a:p>
                      <a:r>
                        <a:rPr lang="cs-CZ" sz="110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11</a:t>
                      </a:r>
                      <a:endParaRPr lang="en-US" sz="110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10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110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7.4.9</a:t>
                      </a:r>
                      <a:endParaRPr lang="en-US" sz="110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6000">
                <a:tc>
                  <a:txBody>
                    <a:bodyPr/>
                    <a:lstStyle/>
                    <a:p>
                      <a:r>
                        <a:rPr lang="cs-CZ" sz="110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11 b)</a:t>
                      </a:r>
                      <a:endParaRPr lang="en-US" sz="110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10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110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7.4.6</a:t>
                      </a:r>
                      <a:endParaRPr lang="en-US" sz="110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6000">
                <a:tc>
                  <a:txBody>
                    <a:bodyPr/>
                    <a:lstStyle/>
                    <a:p>
                      <a:r>
                        <a:rPr lang="cs-CZ" sz="110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12.1</a:t>
                      </a:r>
                      <a:endParaRPr lang="en-US" sz="110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10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110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7.6.2</a:t>
                      </a:r>
                      <a:endParaRPr lang="en-US" sz="110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6000">
                <a:tc>
                  <a:txBody>
                    <a:bodyPr/>
                    <a:lstStyle/>
                    <a:p>
                      <a:r>
                        <a:rPr lang="cs-CZ" sz="110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12.2</a:t>
                      </a:r>
                      <a:endParaRPr lang="en-US" sz="110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10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10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7.6.1</a:t>
                      </a:r>
                      <a:endParaRPr lang="en-US" sz="1100" dirty="0" smtClean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6000">
                <a:tc>
                  <a:txBody>
                    <a:bodyPr/>
                    <a:lstStyle/>
                    <a:p>
                      <a:r>
                        <a:rPr lang="cs-CZ" sz="110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12.3</a:t>
                      </a:r>
                      <a:endParaRPr lang="en-US" sz="110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10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110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7.7</a:t>
                      </a:r>
                      <a:endParaRPr lang="en-US" sz="110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6000">
                <a:tc>
                  <a:txBody>
                    <a:bodyPr/>
                    <a:lstStyle/>
                    <a:p>
                      <a:r>
                        <a:rPr lang="cs-CZ" sz="110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12.4</a:t>
                      </a:r>
                      <a:endParaRPr lang="en-US" sz="110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10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110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7.10</a:t>
                      </a:r>
                      <a:endParaRPr lang="en-US" sz="110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6000">
                <a:tc>
                  <a:txBody>
                    <a:bodyPr/>
                    <a:lstStyle/>
                    <a:p>
                      <a:r>
                        <a:rPr lang="cs-CZ" sz="110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13</a:t>
                      </a:r>
                      <a:endParaRPr lang="en-US" sz="110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10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110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7.9</a:t>
                      </a:r>
                      <a:endParaRPr lang="en-US" sz="110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11" name="Tabulka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13855634"/>
              </p:ext>
            </p:extLst>
          </p:nvPr>
        </p:nvGraphicFramePr>
        <p:xfrm>
          <a:off x="4392320" y="1268760"/>
          <a:ext cx="3420000" cy="13243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64000"/>
                <a:gridCol w="756000"/>
                <a:gridCol w="1800000"/>
              </a:tblGrid>
              <a:tr h="288000">
                <a:tc gridSpan="2">
                  <a:txBody>
                    <a:bodyPr/>
                    <a:lstStyle/>
                    <a:p>
                      <a:r>
                        <a:rPr lang="cs-CZ" sz="1200" b="1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EN 45011</a:t>
                      </a:r>
                      <a:endParaRPr lang="en-US" sz="1200" b="1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1200" b="1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1200" b="1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ISO 17065</a:t>
                      </a:r>
                      <a:endParaRPr lang="en-US" sz="1200" b="1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216000">
                <a:tc>
                  <a:txBody>
                    <a:bodyPr/>
                    <a:lstStyle/>
                    <a:p>
                      <a:r>
                        <a:rPr lang="cs-CZ" sz="110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článek</a:t>
                      </a:r>
                      <a:endParaRPr lang="en-US" sz="110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110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odstavec</a:t>
                      </a:r>
                      <a:endParaRPr lang="en-US" sz="110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110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článek (články)</a:t>
                      </a:r>
                      <a:endParaRPr lang="en-US" sz="110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216000">
                <a:tc>
                  <a:txBody>
                    <a:bodyPr/>
                    <a:lstStyle/>
                    <a:p>
                      <a:r>
                        <a:rPr lang="cs-CZ" sz="110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13.2</a:t>
                      </a:r>
                      <a:endParaRPr lang="en-US" sz="110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10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110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4.1.2.2 k),  7.10</a:t>
                      </a:r>
                      <a:endParaRPr lang="en-US" sz="110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6000">
                <a:tc>
                  <a:txBody>
                    <a:bodyPr/>
                    <a:lstStyle/>
                    <a:p>
                      <a:r>
                        <a:rPr lang="cs-CZ" sz="110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14</a:t>
                      </a:r>
                      <a:endParaRPr lang="en-US" sz="110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10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110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4.1.3</a:t>
                      </a:r>
                      <a:endParaRPr lang="en-US" sz="110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6000">
                <a:tc>
                  <a:txBody>
                    <a:bodyPr/>
                    <a:lstStyle/>
                    <a:p>
                      <a:r>
                        <a:rPr lang="cs-CZ" sz="110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15</a:t>
                      </a:r>
                      <a:endParaRPr lang="en-US" sz="110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10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sz="1100" dirty="0" smtClean="0">
                          <a:solidFill>
                            <a:srgbClr val="000000"/>
                          </a:solidFill>
                          <a:latin typeface="Arial" pitchFamily="34" charset="0"/>
                          <a:cs typeface="Arial" pitchFamily="34" charset="0"/>
                        </a:rPr>
                        <a:t>4.1.2.2 j)</a:t>
                      </a:r>
                      <a:endParaRPr lang="en-US" sz="1100" dirty="0">
                        <a:solidFill>
                          <a:srgbClr val="00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44441104"/>
      </p:ext>
    </p:extLst>
  </p:cSld>
  <p:clrMapOvr>
    <a:masterClrMapping/>
  </p:clrMapOvr>
  <p:transition spd="slow">
    <p:zoom dir="in"/>
  </p:transition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Zástupný symbol pro číslo snímku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3DE05A4F-37EF-46B4-A638-A139A974AA3E}" type="slidenum">
              <a:rPr lang="cs-CZ" smtClean="0">
                <a:cs typeface="Arial" charset="0"/>
              </a:rPr>
              <a:pPr/>
              <a:t>38</a:t>
            </a:fld>
            <a:endParaRPr lang="cs-CZ" smtClean="0">
              <a:cs typeface="Arial" charset="0"/>
            </a:endParaRPr>
          </a:p>
        </p:txBody>
      </p:sp>
      <p:sp>
        <p:nvSpPr>
          <p:cNvPr id="3891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3568" y="1412776"/>
            <a:ext cx="7772400" cy="41148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GB" dirty="0" smtClean="0">
                <a:solidFill>
                  <a:srgbClr val="FF0000"/>
                </a:solidFill>
                <a:latin typeface="Times New Roman" pitchFamily="18" charset="0"/>
              </a:rPr>
              <a:t>                   </a:t>
            </a:r>
          </a:p>
          <a:p>
            <a:pPr eaLnBrk="1" hangingPunct="1">
              <a:buFontTx/>
              <a:buNone/>
            </a:pPr>
            <a:endParaRPr lang="en-GB" dirty="0" smtClean="0">
              <a:solidFill>
                <a:srgbClr val="FF0000"/>
              </a:solidFill>
              <a:latin typeface="Times New Roman" pitchFamily="18" charset="0"/>
            </a:endParaRPr>
          </a:p>
          <a:p>
            <a:pPr marL="1588" indent="-1588" eaLnBrk="1" hangingPunct="1">
              <a:buFontTx/>
              <a:buNone/>
            </a:pPr>
            <a:r>
              <a:rPr lang="cs-CZ" sz="4000" i="1" dirty="0" smtClean="0">
                <a:solidFill>
                  <a:srgbClr val="FF0000"/>
                </a:solidFill>
                <a:latin typeface="Times New Roman" pitchFamily="18" charset="0"/>
              </a:rPr>
              <a:t>Děkuji za pozornost a přeji Vám hodně štěstí při konverzi na normu ISO/IEC 17065</a:t>
            </a:r>
            <a:endParaRPr lang="en-GB" dirty="0" smtClean="0">
              <a:solidFill>
                <a:srgbClr val="FF0000"/>
              </a:solidFill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dissolv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7204075" y="6453188"/>
            <a:ext cx="1905000" cy="288925"/>
          </a:xfrm>
          <a:noFill/>
        </p:spPr>
        <p:txBody>
          <a:bodyPr/>
          <a:lstStyle/>
          <a:p>
            <a:fld id="{6892672A-1715-4206-B37A-C31773459FD8}" type="slidenum">
              <a:rPr lang="cs-CZ" smtClean="0">
                <a:cs typeface="Arial" charset="0"/>
              </a:rPr>
              <a:pPr/>
              <a:t>4</a:t>
            </a:fld>
            <a:endParaRPr lang="cs-CZ" smtClean="0">
              <a:cs typeface="Arial" charset="0"/>
            </a:endParaRPr>
          </a:p>
        </p:txBody>
      </p:sp>
      <p:sp>
        <p:nvSpPr>
          <p:cNvPr id="7475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50825" y="260648"/>
            <a:ext cx="6193383" cy="720725"/>
          </a:xfrm>
        </p:spPr>
        <p:txBody>
          <a:bodyPr/>
          <a:lstStyle/>
          <a:p>
            <a:pPr algn="l" eaLnBrk="1" hangingPunct="1">
              <a:defRPr/>
            </a:pPr>
            <a:r>
              <a:rPr lang="cs-CZ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Arial" charset="0"/>
              </a:rPr>
              <a:t>Důvody vzniku normy ISO/IEC 17065 (1)</a:t>
            </a:r>
            <a:endParaRPr lang="en-GB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Podnadpis 5"/>
          <p:cNvSpPr>
            <a:spLocks noGrp="1"/>
          </p:cNvSpPr>
          <p:nvPr>
            <p:ph type="subTitle" idx="1"/>
          </p:nvPr>
        </p:nvSpPr>
        <p:spPr>
          <a:xfrm>
            <a:off x="250824" y="1052736"/>
            <a:ext cx="8713664" cy="5544616"/>
          </a:xfrm>
        </p:spPr>
        <p:txBody>
          <a:bodyPr/>
          <a:lstStyle/>
          <a:p>
            <a:pPr marL="285750" indent="-285750" algn="l" eaLnBrk="1" hangingPunct="1">
              <a:spcBef>
                <a:spcPts val="600"/>
              </a:spcBef>
              <a:buFont typeface="Wingdings 2" pitchFamily="18" charset="2"/>
              <a:buChar char="R"/>
            </a:pPr>
            <a:r>
              <a:rPr lang="cs-CZ" sz="1400" dirty="0" smtClean="0">
                <a:latin typeface="Arial" charset="0"/>
                <a:cs typeface="Arial" charset="0"/>
              </a:rPr>
              <a:t>Certifikace výrobků je již přes 100 let využívána na lokální i globální úrovni k podpoře obchodu a hospodářství. Dnešní formu používá výrobková certifikace od 90 let, kdy byl přijat Pokyn 65 a EN 45011. </a:t>
            </a:r>
          </a:p>
          <a:p>
            <a:pPr marL="285750" indent="-285750" algn="l" eaLnBrk="1" hangingPunct="1">
              <a:spcBef>
                <a:spcPts val="600"/>
              </a:spcBef>
              <a:buFont typeface="Wingdings 2" pitchFamily="18" charset="2"/>
              <a:buChar char="R"/>
            </a:pPr>
            <a:r>
              <a:rPr lang="cs-CZ" sz="1400" dirty="0" smtClean="0">
                <a:latin typeface="Arial" charset="0"/>
                <a:cs typeface="Arial" charset="0"/>
              </a:rPr>
              <a:t>Od té doby se značně rozšířil počet oblastí, v nichž se certifikace produktů uplatňuje, včetně certifikace nehmotných produktů, jakými je software, služby, nebo procesy. </a:t>
            </a:r>
          </a:p>
          <a:p>
            <a:pPr marL="285750" indent="-285750" algn="l" eaLnBrk="1" hangingPunct="1">
              <a:spcBef>
                <a:spcPts val="600"/>
              </a:spcBef>
              <a:buFont typeface="Wingdings 2" pitchFamily="18" charset="2"/>
              <a:buChar char="R"/>
            </a:pPr>
            <a:r>
              <a:rPr lang="cs-CZ" sz="1400" dirty="0" smtClean="0">
                <a:latin typeface="Arial" charset="0"/>
                <a:cs typeface="Arial" charset="0"/>
              </a:rPr>
              <a:t>Rozšířila se akreditace jako průkaz způsobilosti COV a následně využívání akreditovaných certifikací pro regulovanou sféru, danou národními i nadnárodními legislativními předpisy.</a:t>
            </a:r>
          </a:p>
          <a:p>
            <a:pPr marL="285750" indent="-285750" algn="l" eaLnBrk="1" hangingPunct="1">
              <a:spcBef>
                <a:spcPts val="600"/>
              </a:spcBef>
              <a:buFont typeface="Wingdings 2" pitchFamily="18" charset="2"/>
              <a:buChar char="R"/>
            </a:pPr>
            <a:r>
              <a:rPr lang="cs-CZ" sz="1400" dirty="0" smtClean="0">
                <a:latin typeface="Arial" charset="0"/>
                <a:cs typeface="Arial" charset="0"/>
              </a:rPr>
              <a:t>V posledním období vzniká velký počet  nových certifikačních schémat – státních  i (zejména)  privátních.</a:t>
            </a:r>
          </a:p>
          <a:p>
            <a:pPr marL="285750" indent="-285750" algn="l" eaLnBrk="1" hangingPunct="1">
              <a:spcBef>
                <a:spcPts val="600"/>
              </a:spcBef>
              <a:buFont typeface="Wingdings 2" pitchFamily="18" charset="2"/>
              <a:buChar char="R"/>
            </a:pPr>
            <a:r>
              <a:rPr lang="cs-CZ" sz="1400" dirty="0" smtClean="0">
                <a:latin typeface="Arial" charset="0"/>
                <a:cs typeface="Arial" charset="0"/>
              </a:rPr>
              <a:t>ISO CASCO připravil </a:t>
            </a:r>
            <a:r>
              <a:rPr lang="cs-CZ" sz="1400" dirty="0" smtClean="0">
                <a:solidFill>
                  <a:srgbClr val="FF0000"/>
                </a:solidFill>
                <a:latin typeface="Arial" charset="0"/>
                <a:cs typeface="Arial" charset="0"/>
              </a:rPr>
              <a:t>rámcovou strukturu </a:t>
            </a:r>
            <a:r>
              <a:rPr lang="cs-CZ" sz="1400" dirty="0" smtClean="0">
                <a:latin typeface="Arial" charset="0"/>
                <a:cs typeface="Arial" charset="0"/>
              </a:rPr>
              <a:t>norem z oblasti orgánů posuzování shody, zahrnující:</a:t>
            </a:r>
          </a:p>
          <a:p>
            <a:pPr marL="742950" lvl="1" indent="-285750" algn="l" eaLnBrk="1" hangingPunct="1">
              <a:spcBef>
                <a:spcPts val="300"/>
              </a:spcBef>
              <a:buFont typeface="Wingdings" pitchFamily="2" charset="2"/>
              <a:buChar char="v"/>
            </a:pPr>
            <a:r>
              <a:rPr lang="cs-CZ" sz="1100" dirty="0" smtClean="0">
                <a:latin typeface="Arial" charset="0"/>
                <a:cs typeface="Arial" charset="0"/>
              </a:rPr>
              <a:t>předmět normy</a:t>
            </a:r>
          </a:p>
          <a:p>
            <a:pPr marL="742950" lvl="1" indent="-285750" algn="l" eaLnBrk="1" hangingPunct="1">
              <a:spcBef>
                <a:spcPts val="0"/>
              </a:spcBef>
              <a:buFont typeface="Wingdings" pitchFamily="2" charset="2"/>
              <a:buChar char="v"/>
            </a:pPr>
            <a:r>
              <a:rPr lang="cs-CZ" sz="1100" dirty="0" smtClean="0">
                <a:latin typeface="Arial" charset="0"/>
                <a:cs typeface="Arial" charset="0"/>
              </a:rPr>
              <a:t>termíny a definice</a:t>
            </a:r>
          </a:p>
          <a:p>
            <a:pPr marL="742950" lvl="1" indent="-285750" algn="l" eaLnBrk="1" hangingPunct="1">
              <a:spcBef>
                <a:spcPts val="0"/>
              </a:spcBef>
              <a:buFont typeface="Wingdings" pitchFamily="2" charset="2"/>
              <a:buChar char="v"/>
            </a:pPr>
            <a:r>
              <a:rPr lang="cs-CZ" sz="1100" dirty="0">
                <a:latin typeface="Arial" charset="0"/>
                <a:cs typeface="Arial" charset="0"/>
              </a:rPr>
              <a:t>v</a:t>
            </a:r>
            <a:r>
              <a:rPr lang="cs-CZ" sz="1100" dirty="0" smtClean="0">
                <a:latin typeface="Arial" charset="0"/>
                <a:cs typeface="Arial" charset="0"/>
              </a:rPr>
              <a:t>šeobecné požadavky</a:t>
            </a:r>
          </a:p>
          <a:p>
            <a:pPr marL="742950" lvl="1" indent="-285750" algn="l" eaLnBrk="1" hangingPunct="1">
              <a:spcBef>
                <a:spcPts val="0"/>
              </a:spcBef>
              <a:buFont typeface="Wingdings" pitchFamily="2" charset="2"/>
              <a:buChar char="v"/>
            </a:pPr>
            <a:r>
              <a:rPr lang="cs-CZ" sz="1100" dirty="0" smtClean="0">
                <a:latin typeface="Arial" charset="0"/>
                <a:cs typeface="Arial" charset="0"/>
              </a:rPr>
              <a:t>požadavky na strukturu</a:t>
            </a:r>
          </a:p>
          <a:p>
            <a:pPr marL="742950" lvl="1" indent="-285750" algn="l" eaLnBrk="1" hangingPunct="1">
              <a:spcBef>
                <a:spcPts val="0"/>
              </a:spcBef>
              <a:buFont typeface="Wingdings" pitchFamily="2" charset="2"/>
              <a:buChar char="v"/>
            </a:pPr>
            <a:r>
              <a:rPr lang="cs-CZ" sz="1100" dirty="0" smtClean="0">
                <a:latin typeface="Arial" charset="0"/>
                <a:cs typeface="Arial" charset="0"/>
              </a:rPr>
              <a:t>požadavky na zdroje</a:t>
            </a:r>
          </a:p>
          <a:p>
            <a:pPr marL="742950" lvl="1" indent="-285750" algn="l" eaLnBrk="1" hangingPunct="1">
              <a:spcBef>
                <a:spcPts val="0"/>
              </a:spcBef>
              <a:buFont typeface="Wingdings" pitchFamily="2" charset="2"/>
              <a:buChar char="v"/>
            </a:pPr>
            <a:r>
              <a:rPr lang="cs-CZ" sz="1100" dirty="0" smtClean="0">
                <a:latin typeface="Arial" charset="0"/>
                <a:cs typeface="Arial" charset="0"/>
              </a:rPr>
              <a:t>požadavky na proces</a:t>
            </a:r>
          </a:p>
          <a:p>
            <a:pPr marL="742950" lvl="1" indent="-285750" algn="l" eaLnBrk="1" hangingPunct="1">
              <a:spcBef>
                <a:spcPts val="0"/>
              </a:spcBef>
              <a:buFont typeface="Wingdings" pitchFamily="2" charset="2"/>
              <a:buChar char="v"/>
            </a:pPr>
            <a:r>
              <a:rPr lang="cs-CZ" sz="1100" dirty="0" smtClean="0">
                <a:latin typeface="Arial" charset="0"/>
                <a:cs typeface="Arial" charset="0"/>
              </a:rPr>
              <a:t>požadavky na systém managementu</a:t>
            </a:r>
          </a:p>
          <a:p>
            <a:pPr marL="285750" indent="-285750" algn="l" eaLnBrk="1" hangingPunct="1">
              <a:spcBef>
                <a:spcPts val="1200"/>
              </a:spcBef>
              <a:buFont typeface="Wingdings 2" pitchFamily="18" charset="2"/>
              <a:buChar char="R"/>
            </a:pPr>
            <a:r>
              <a:rPr lang="cs-CZ" sz="1400" dirty="0">
                <a:latin typeface="Arial" charset="0"/>
                <a:cs typeface="Arial" charset="0"/>
              </a:rPr>
              <a:t>ISO CASCO připravil </a:t>
            </a:r>
            <a:r>
              <a:rPr lang="cs-CZ" sz="1400" dirty="0" smtClean="0">
                <a:latin typeface="Arial" charset="0"/>
                <a:cs typeface="Arial" charset="0"/>
              </a:rPr>
              <a:t>sérii osvědčených řešení PAS  (</a:t>
            </a:r>
            <a:r>
              <a:rPr lang="cs-CZ" sz="1400" dirty="0" err="1" smtClean="0">
                <a:solidFill>
                  <a:srgbClr val="FF0000"/>
                </a:solidFill>
                <a:latin typeface="Arial" charset="0"/>
                <a:cs typeface="Arial" charset="0"/>
              </a:rPr>
              <a:t>Publicly</a:t>
            </a:r>
            <a:r>
              <a:rPr lang="cs-CZ" sz="1400" dirty="0" smtClean="0">
                <a:solidFill>
                  <a:srgbClr val="FF0000"/>
                </a:solidFill>
                <a:latin typeface="Arial" charset="0"/>
                <a:cs typeface="Arial" charset="0"/>
              </a:rPr>
              <a:t> </a:t>
            </a:r>
            <a:r>
              <a:rPr lang="cs-CZ" sz="1400" dirty="0" err="1" smtClean="0">
                <a:solidFill>
                  <a:srgbClr val="FF0000"/>
                </a:solidFill>
                <a:latin typeface="Arial" charset="0"/>
                <a:cs typeface="Arial" charset="0"/>
              </a:rPr>
              <a:t>Available</a:t>
            </a:r>
            <a:r>
              <a:rPr lang="cs-CZ" sz="1400" dirty="0" smtClean="0">
                <a:solidFill>
                  <a:srgbClr val="FF0000"/>
                </a:solidFill>
                <a:latin typeface="Arial" charset="0"/>
                <a:cs typeface="Arial" charset="0"/>
              </a:rPr>
              <a:t> </a:t>
            </a:r>
            <a:r>
              <a:rPr lang="cs-CZ" sz="1400" dirty="0" err="1" smtClean="0">
                <a:solidFill>
                  <a:srgbClr val="FF0000"/>
                </a:solidFill>
                <a:latin typeface="Arial" charset="0"/>
                <a:cs typeface="Arial" charset="0"/>
              </a:rPr>
              <a:t>Specification</a:t>
            </a:r>
            <a:r>
              <a:rPr lang="cs-CZ" sz="1400" dirty="0" smtClean="0">
                <a:latin typeface="Arial" charset="0"/>
                <a:cs typeface="Arial" charset="0"/>
              </a:rPr>
              <a:t>) 17001 až 17005, kterou s úspěchem využívá při tvorbě nových norem jako stavební prvky (tzv. Funkční přístup):</a:t>
            </a:r>
            <a:endParaRPr lang="cs-CZ" sz="1400" dirty="0">
              <a:latin typeface="Arial" charset="0"/>
              <a:cs typeface="Arial" charset="0"/>
            </a:endParaRPr>
          </a:p>
          <a:p>
            <a:pPr lvl="1" algn="l" eaLnBrk="1" hangingPunct="1">
              <a:spcBef>
                <a:spcPts val="300"/>
              </a:spcBef>
            </a:pPr>
            <a:r>
              <a:rPr lang="cs-CZ" sz="1100" dirty="0" smtClean="0">
                <a:latin typeface="Arial" charset="0"/>
                <a:cs typeface="Arial" charset="0"/>
              </a:rPr>
              <a:t>ISO/PAS 17001 </a:t>
            </a:r>
            <a:r>
              <a:rPr lang="en-US" sz="1100" dirty="0" smtClean="0">
                <a:latin typeface="Arial" charset="0"/>
                <a:cs typeface="Arial" charset="0"/>
              </a:rPr>
              <a:t>Conformity </a:t>
            </a:r>
            <a:r>
              <a:rPr lang="en-US" sz="1100" dirty="0">
                <a:latin typeface="Arial" charset="0"/>
                <a:cs typeface="Arial" charset="0"/>
              </a:rPr>
              <a:t>assessment </a:t>
            </a:r>
            <a:r>
              <a:rPr lang="en-US" sz="1100" dirty="0" smtClean="0">
                <a:latin typeface="Arial" charset="0"/>
                <a:cs typeface="Arial" charset="0"/>
              </a:rPr>
              <a:t>–</a:t>
            </a:r>
            <a:r>
              <a:rPr lang="cs-CZ" sz="1100" dirty="0" smtClean="0">
                <a:latin typeface="Arial" charset="0"/>
                <a:cs typeface="Arial" charset="0"/>
              </a:rPr>
              <a:t> </a:t>
            </a:r>
            <a:r>
              <a:rPr lang="en-US" sz="1100" dirty="0" smtClean="0">
                <a:solidFill>
                  <a:srgbClr val="FF0000"/>
                </a:solidFill>
                <a:latin typeface="Arial" charset="0"/>
                <a:cs typeface="Arial" charset="0"/>
              </a:rPr>
              <a:t>Impartiality</a:t>
            </a:r>
            <a:r>
              <a:rPr lang="en-US" sz="1100" dirty="0" smtClean="0">
                <a:latin typeface="Arial" charset="0"/>
                <a:cs typeface="Arial" charset="0"/>
              </a:rPr>
              <a:t> </a:t>
            </a:r>
            <a:r>
              <a:rPr lang="en-US" sz="1100" dirty="0">
                <a:latin typeface="Arial" charset="0"/>
                <a:cs typeface="Arial" charset="0"/>
              </a:rPr>
              <a:t>– Principles and </a:t>
            </a:r>
            <a:r>
              <a:rPr lang="en-US" sz="1100" dirty="0" smtClean="0">
                <a:latin typeface="Arial" charset="0"/>
                <a:cs typeface="Arial" charset="0"/>
              </a:rPr>
              <a:t>requirements</a:t>
            </a:r>
            <a:endParaRPr lang="cs-CZ" sz="1100" dirty="0" smtClean="0">
              <a:latin typeface="Arial" charset="0"/>
              <a:cs typeface="Arial" charset="0"/>
            </a:endParaRPr>
          </a:p>
          <a:p>
            <a:pPr lvl="1" algn="l" eaLnBrk="1" hangingPunct="1">
              <a:spcBef>
                <a:spcPts val="300"/>
              </a:spcBef>
            </a:pPr>
            <a:r>
              <a:rPr lang="cs-CZ" sz="1100" dirty="0">
                <a:latin typeface="Arial" charset="0"/>
                <a:cs typeface="Arial" charset="0"/>
              </a:rPr>
              <a:t>ISO/PAS </a:t>
            </a:r>
            <a:r>
              <a:rPr lang="cs-CZ" sz="1100" dirty="0" smtClean="0">
                <a:latin typeface="Arial" charset="0"/>
                <a:cs typeface="Arial" charset="0"/>
              </a:rPr>
              <a:t>17002 </a:t>
            </a:r>
            <a:r>
              <a:rPr lang="en-US" sz="1100" dirty="0">
                <a:latin typeface="Arial" charset="0"/>
                <a:cs typeface="Arial" charset="0"/>
              </a:rPr>
              <a:t>Conformity assessment –</a:t>
            </a:r>
            <a:r>
              <a:rPr lang="cs-CZ" sz="1100" dirty="0">
                <a:latin typeface="Arial" charset="0"/>
                <a:cs typeface="Arial" charset="0"/>
              </a:rPr>
              <a:t> </a:t>
            </a:r>
            <a:r>
              <a:rPr lang="en-US" sz="1100" dirty="0">
                <a:solidFill>
                  <a:srgbClr val="FF0000"/>
                </a:solidFill>
                <a:latin typeface="Arial" charset="0"/>
                <a:cs typeface="Arial" charset="0"/>
              </a:rPr>
              <a:t>Confidentiality</a:t>
            </a:r>
            <a:r>
              <a:rPr lang="en-US" sz="1100" dirty="0">
                <a:latin typeface="Arial" charset="0"/>
                <a:cs typeface="Arial" charset="0"/>
              </a:rPr>
              <a:t> – Principles and requirements</a:t>
            </a:r>
            <a:endParaRPr lang="cs-CZ" sz="1100" dirty="0">
              <a:latin typeface="Arial" charset="0"/>
              <a:cs typeface="Arial" charset="0"/>
            </a:endParaRPr>
          </a:p>
          <a:p>
            <a:pPr lvl="1" algn="l" eaLnBrk="1" hangingPunct="1">
              <a:spcBef>
                <a:spcPts val="300"/>
              </a:spcBef>
            </a:pPr>
            <a:r>
              <a:rPr lang="cs-CZ" sz="1100" dirty="0">
                <a:latin typeface="Arial" charset="0"/>
                <a:cs typeface="Arial" charset="0"/>
              </a:rPr>
              <a:t>ISO/PAS </a:t>
            </a:r>
            <a:r>
              <a:rPr lang="cs-CZ" sz="1100" dirty="0" smtClean="0">
                <a:latin typeface="Arial" charset="0"/>
                <a:cs typeface="Arial" charset="0"/>
              </a:rPr>
              <a:t>17003 </a:t>
            </a:r>
            <a:r>
              <a:rPr lang="en-US" sz="1100" dirty="0">
                <a:latin typeface="Arial" charset="0"/>
                <a:cs typeface="Arial" charset="0"/>
              </a:rPr>
              <a:t>Conformity assessment –</a:t>
            </a:r>
            <a:r>
              <a:rPr lang="cs-CZ" sz="1100" dirty="0">
                <a:latin typeface="Arial" charset="0"/>
                <a:cs typeface="Arial" charset="0"/>
              </a:rPr>
              <a:t> </a:t>
            </a:r>
            <a:r>
              <a:rPr lang="en-US" sz="1100" dirty="0">
                <a:solidFill>
                  <a:srgbClr val="FF0000"/>
                </a:solidFill>
                <a:latin typeface="Arial" charset="0"/>
                <a:cs typeface="Arial" charset="0"/>
              </a:rPr>
              <a:t>Complaints and appeals </a:t>
            </a:r>
            <a:r>
              <a:rPr lang="en-US" sz="1100" dirty="0">
                <a:latin typeface="Arial" charset="0"/>
                <a:cs typeface="Arial" charset="0"/>
              </a:rPr>
              <a:t>– Principles and requirements</a:t>
            </a:r>
            <a:endParaRPr lang="cs-CZ" sz="1100" dirty="0">
              <a:latin typeface="Arial" charset="0"/>
              <a:cs typeface="Arial" charset="0"/>
            </a:endParaRPr>
          </a:p>
          <a:p>
            <a:pPr lvl="1" algn="l" eaLnBrk="1" hangingPunct="1">
              <a:spcBef>
                <a:spcPts val="300"/>
              </a:spcBef>
            </a:pPr>
            <a:r>
              <a:rPr lang="cs-CZ" sz="1100" dirty="0">
                <a:latin typeface="Arial" charset="0"/>
                <a:cs typeface="Arial" charset="0"/>
              </a:rPr>
              <a:t>ISO/PAS </a:t>
            </a:r>
            <a:r>
              <a:rPr lang="cs-CZ" sz="1100" dirty="0" smtClean="0">
                <a:latin typeface="Arial" charset="0"/>
                <a:cs typeface="Arial" charset="0"/>
              </a:rPr>
              <a:t>17004 </a:t>
            </a:r>
            <a:r>
              <a:rPr lang="en-US" sz="1100" dirty="0">
                <a:latin typeface="Arial" charset="0"/>
                <a:cs typeface="Arial" charset="0"/>
              </a:rPr>
              <a:t>Conformity assessment –</a:t>
            </a:r>
            <a:r>
              <a:rPr lang="cs-CZ" sz="1100" dirty="0">
                <a:latin typeface="Arial" charset="0"/>
                <a:cs typeface="Arial" charset="0"/>
              </a:rPr>
              <a:t> </a:t>
            </a:r>
            <a:r>
              <a:rPr lang="en-US" sz="1100" dirty="0">
                <a:solidFill>
                  <a:srgbClr val="FF0000"/>
                </a:solidFill>
                <a:latin typeface="Arial" charset="0"/>
                <a:cs typeface="Arial" charset="0"/>
              </a:rPr>
              <a:t>Disclosure of information </a:t>
            </a:r>
            <a:r>
              <a:rPr lang="en-US" sz="1100" dirty="0">
                <a:latin typeface="Arial" charset="0"/>
                <a:cs typeface="Arial" charset="0"/>
              </a:rPr>
              <a:t>– Principles and requirements</a:t>
            </a:r>
            <a:endParaRPr lang="cs-CZ" sz="1100" dirty="0">
              <a:latin typeface="Arial" charset="0"/>
              <a:cs typeface="Arial" charset="0"/>
            </a:endParaRPr>
          </a:p>
          <a:p>
            <a:pPr lvl="1" algn="l" eaLnBrk="1" hangingPunct="1">
              <a:spcBef>
                <a:spcPts val="300"/>
              </a:spcBef>
            </a:pPr>
            <a:r>
              <a:rPr lang="cs-CZ" sz="1100" dirty="0" smtClean="0">
                <a:latin typeface="Arial" charset="0"/>
                <a:cs typeface="Arial" charset="0"/>
              </a:rPr>
              <a:t>ISO/PAS 17005 </a:t>
            </a:r>
            <a:r>
              <a:rPr lang="en-US" sz="1100" dirty="0" smtClean="0">
                <a:latin typeface="Arial" charset="0"/>
                <a:cs typeface="Arial" charset="0"/>
              </a:rPr>
              <a:t>Conformity assessment –</a:t>
            </a:r>
            <a:r>
              <a:rPr lang="cs-CZ" sz="1100" dirty="0" smtClean="0">
                <a:latin typeface="Arial" charset="0"/>
                <a:cs typeface="Arial" charset="0"/>
              </a:rPr>
              <a:t> </a:t>
            </a:r>
            <a:r>
              <a:rPr lang="en-US" sz="1100" dirty="0" smtClean="0">
                <a:solidFill>
                  <a:srgbClr val="FF0000"/>
                </a:solidFill>
                <a:latin typeface="Arial" charset="0"/>
                <a:cs typeface="Arial" charset="0"/>
              </a:rPr>
              <a:t>Use</a:t>
            </a:r>
            <a:r>
              <a:rPr lang="cs-CZ" sz="1100" dirty="0" smtClean="0">
                <a:solidFill>
                  <a:srgbClr val="FF0000"/>
                </a:solidFill>
                <a:latin typeface="Arial" charset="0"/>
                <a:cs typeface="Arial" charset="0"/>
              </a:rPr>
              <a:t> </a:t>
            </a:r>
            <a:r>
              <a:rPr lang="en-US" sz="1100" dirty="0" smtClean="0">
                <a:solidFill>
                  <a:srgbClr val="FF0000"/>
                </a:solidFill>
                <a:latin typeface="Arial" charset="0"/>
                <a:cs typeface="Arial" charset="0"/>
              </a:rPr>
              <a:t>of management systems </a:t>
            </a:r>
            <a:r>
              <a:rPr lang="en-US" sz="1100" dirty="0" smtClean="0">
                <a:latin typeface="Arial" charset="0"/>
                <a:cs typeface="Arial" charset="0"/>
              </a:rPr>
              <a:t>– Principles and requirements</a:t>
            </a:r>
            <a:endParaRPr lang="cs-CZ" sz="1100" dirty="0" smtClean="0">
              <a:latin typeface="Arial" charset="0"/>
              <a:cs typeface="Arial" charset="0"/>
            </a:endParaRPr>
          </a:p>
          <a:p>
            <a:pPr marL="285750" lvl="0" indent="-285750" algn="l" eaLnBrk="1" hangingPunct="1">
              <a:spcBef>
                <a:spcPts val="1200"/>
              </a:spcBef>
              <a:buFont typeface="Wingdings 2" pitchFamily="18" charset="2"/>
              <a:buChar char="R"/>
            </a:pPr>
            <a:r>
              <a:rPr lang="cs-CZ" sz="1400" b="1" dirty="0" smtClean="0">
                <a:solidFill>
                  <a:srgbClr val="FF0000"/>
                </a:solidFill>
                <a:latin typeface="Arial" charset="0"/>
                <a:cs typeface="Arial" charset="0"/>
              </a:rPr>
              <a:t>Pokyn 65 lze považovat za velmi dobře zpracovanou a prověřenou sadu požadavků na způsobilost, důslednost a nestrannost certifikačních orgánů pro certifikaci produktů</a:t>
            </a:r>
            <a:endParaRPr lang="cs-CZ" sz="1400" b="1" dirty="0">
              <a:solidFill>
                <a:srgbClr val="FF0000"/>
              </a:solidFill>
              <a:latin typeface="Arial" charset="0"/>
              <a:cs typeface="Arial" charset="0"/>
            </a:endParaRPr>
          </a:p>
        </p:txBody>
      </p:sp>
      <p:pic>
        <p:nvPicPr>
          <p:cNvPr id="7" name="Picture 25" descr="scov 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740352" y="44624"/>
            <a:ext cx="1091939" cy="836712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265732185"/>
      </p:ext>
    </p:extLst>
  </p:cSld>
  <p:clrMapOvr>
    <a:masterClrMapping/>
  </p:clrMapOvr>
  <p:transition spd="slow">
    <p:zoom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7204075" y="6453188"/>
            <a:ext cx="1905000" cy="288925"/>
          </a:xfrm>
          <a:noFill/>
        </p:spPr>
        <p:txBody>
          <a:bodyPr/>
          <a:lstStyle/>
          <a:p>
            <a:fld id="{6892672A-1715-4206-B37A-C31773459FD8}" type="slidenum">
              <a:rPr lang="cs-CZ" smtClean="0">
                <a:cs typeface="Arial" charset="0"/>
              </a:rPr>
              <a:pPr/>
              <a:t>5</a:t>
            </a:fld>
            <a:endParaRPr lang="cs-CZ" smtClean="0">
              <a:cs typeface="Arial" charset="0"/>
            </a:endParaRPr>
          </a:p>
        </p:txBody>
      </p:sp>
      <p:sp>
        <p:nvSpPr>
          <p:cNvPr id="7475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50825" y="260648"/>
            <a:ext cx="6193383" cy="720725"/>
          </a:xfrm>
        </p:spPr>
        <p:txBody>
          <a:bodyPr/>
          <a:lstStyle/>
          <a:p>
            <a:pPr algn="l" eaLnBrk="1" hangingPunct="1">
              <a:defRPr/>
            </a:pPr>
            <a:r>
              <a:rPr lang="cs-CZ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charset="0"/>
                <a:cs typeface="Arial" charset="0"/>
              </a:rPr>
              <a:t>Důvody vzniku normy ISO/IEC 17065 (2)</a:t>
            </a:r>
            <a:endParaRPr lang="en-GB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Podnadpis 5"/>
          <p:cNvSpPr>
            <a:spLocks noGrp="1"/>
          </p:cNvSpPr>
          <p:nvPr>
            <p:ph type="subTitle" idx="1"/>
          </p:nvPr>
        </p:nvSpPr>
        <p:spPr>
          <a:xfrm>
            <a:off x="251520" y="1124744"/>
            <a:ext cx="8713664" cy="5184576"/>
          </a:xfrm>
        </p:spPr>
        <p:txBody>
          <a:bodyPr/>
          <a:lstStyle/>
          <a:p>
            <a:pPr marL="285750" indent="-285750" algn="l" eaLnBrk="1" hangingPunct="1">
              <a:spcBef>
                <a:spcPts val="600"/>
              </a:spcBef>
              <a:buClr>
                <a:srgbClr val="C00000"/>
              </a:buClr>
              <a:buFont typeface="Wingdings 2" pitchFamily="18" charset="2"/>
              <a:buChar char=""/>
            </a:pPr>
            <a:r>
              <a:rPr lang="cs-CZ" sz="1400" dirty="0" smtClean="0">
                <a:solidFill>
                  <a:srgbClr val="C00000"/>
                </a:solidFill>
                <a:latin typeface="Arial" charset="0"/>
                <a:cs typeface="Arial" charset="0"/>
              </a:rPr>
              <a:t>Struktura specifikací Pokyn 65 a EN 45011 neodpovídá dnešní rámcové struktuře norem. </a:t>
            </a:r>
          </a:p>
          <a:p>
            <a:pPr marL="285750" indent="-285750" algn="l" eaLnBrk="1" hangingPunct="1">
              <a:spcBef>
                <a:spcPts val="600"/>
              </a:spcBef>
              <a:buClr>
                <a:srgbClr val="C00000"/>
              </a:buClr>
              <a:buFont typeface="Wingdings 2" pitchFamily="18" charset="2"/>
              <a:buChar char=""/>
            </a:pPr>
            <a:r>
              <a:rPr lang="cs-CZ" sz="1400" dirty="0" smtClean="0">
                <a:solidFill>
                  <a:srgbClr val="C00000"/>
                </a:solidFill>
                <a:latin typeface="Arial" charset="0"/>
                <a:cs typeface="Arial" charset="0"/>
              </a:rPr>
              <a:t>Moduly ISO/PAS nejsou použity – některé požadavky jsou pak příliš obecně definovány. </a:t>
            </a:r>
          </a:p>
          <a:p>
            <a:pPr marL="285750" indent="-285750" algn="l" eaLnBrk="1" hangingPunct="1">
              <a:spcBef>
                <a:spcPts val="600"/>
              </a:spcBef>
              <a:buClr>
                <a:srgbClr val="C00000"/>
              </a:buClr>
              <a:buFont typeface="Wingdings 2" pitchFamily="18" charset="2"/>
              <a:buChar char=""/>
            </a:pPr>
            <a:r>
              <a:rPr lang="cs-CZ" sz="1400" dirty="0" smtClean="0">
                <a:solidFill>
                  <a:srgbClr val="C00000"/>
                </a:solidFill>
                <a:latin typeface="Arial" charset="0"/>
                <a:cs typeface="Arial" charset="0"/>
              </a:rPr>
              <a:t>Obecné definice vedly ke vzniku podpůrných výkladových dokumentů (</a:t>
            </a:r>
            <a:r>
              <a:rPr lang="cs-CZ" sz="1400" i="1" dirty="0" smtClean="0">
                <a:solidFill>
                  <a:srgbClr val="C00000"/>
                </a:solidFill>
                <a:latin typeface="Arial" charset="0"/>
                <a:cs typeface="Arial" charset="0"/>
              </a:rPr>
              <a:t>IAF </a:t>
            </a:r>
            <a:r>
              <a:rPr lang="cs-CZ" sz="1400" i="1" dirty="0" err="1" smtClean="0">
                <a:solidFill>
                  <a:srgbClr val="C00000"/>
                </a:solidFill>
                <a:latin typeface="Arial" charset="0"/>
                <a:cs typeface="Arial" charset="0"/>
              </a:rPr>
              <a:t>Guidance</a:t>
            </a:r>
            <a:r>
              <a:rPr lang="cs-CZ" sz="1400" i="1" dirty="0" smtClean="0">
                <a:solidFill>
                  <a:srgbClr val="C00000"/>
                </a:solidFill>
                <a:latin typeface="Arial" charset="0"/>
                <a:cs typeface="Arial" charset="0"/>
              </a:rPr>
              <a:t>  GD 5:2006  </a:t>
            </a:r>
            <a:br>
              <a:rPr lang="cs-CZ" sz="1400" i="1" dirty="0" smtClean="0">
                <a:solidFill>
                  <a:srgbClr val="C00000"/>
                </a:solidFill>
                <a:latin typeface="Arial" charset="0"/>
                <a:cs typeface="Arial" charset="0"/>
              </a:rPr>
            </a:br>
            <a:r>
              <a:rPr lang="cs-CZ" sz="1400" i="1" dirty="0" smtClean="0">
                <a:solidFill>
                  <a:srgbClr val="C00000"/>
                </a:solidFill>
                <a:latin typeface="Arial" charset="0"/>
                <a:cs typeface="Arial" charset="0"/>
              </a:rPr>
              <a:t>on </a:t>
            </a:r>
            <a:r>
              <a:rPr lang="cs-CZ" sz="1400" i="1" dirty="0" err="1" smtClean="0">
                <a:solidFill>
                  <a:srgbClr val="C00000"/>
                </a:solidFill>
                <a:latin typeface="Arial" charset="0"/>
                <a:cs typeface="Arial" charset="0"/>
              </a:rPr>
              <a:t>the</a:t>
            </a:r>
            <a:r>
              <a:rPr lang="cs-CZ" sz="1400" i="1" dirty="0" smtClean="0">
                <a:solidFill>
                  <a:srgbClr val="C00000"/>
                </a:solidFill>
                <a:latin typeface="Arial" charset="0"/>
                <a:cs typeface="Arial" charset="0"/>
              </a:rPr>
              <a:t> </a:t>
            </a:r>
            <a:r>
              <a:rPr lang="cs-CZ" sz="1400" i="1" dirty="0" err="1" smtClean="0">
                <a:solidFill>
                  <a:srgbClr val="C00000"/>
                </a:solidFill>
                <a:latin typeface="Arial" charset="0"/>
                <a:cs typeface="Arial" charset="0"/>
              </a:rPr>
              <a:t>Application</a:t>
            </a:r>
            <a:r>
              <a:rPr lang="cs-CZ" sz="1400" i="1" dirty="0" smtClean="0">
                <a:solidFill>
                  <a:srgbClr val="C00000"/>
                </a:solidFill>
                <a:latin typeface="Arial" charset="0"/>
                <a:cs typeface="Arial" charset="0"/>
              </a:rPr>
              <a:t> </a:t>
            </a:r>
            <a:r>
              <a:rPr lang="cs-CZ" sz="1400" i="1" dirty="0" err="1" smtClean="0">
                <a:solidFill>
                  <a:srgbClr val="C00000"/>
                </a:solidFill>
                <a:latin typeface="Arial" charset="0"/>
                <a:cs typeface="Arial" charset="0"/>
              </a:rPr>
              <a:t>of</a:t>
            </a:r>
            <a:r>
              <a:rPr lang="cs-CZ" sz="1400" i="1" dirty="0" smtClean="0">
                <a:solidFill>
                  <a:srgbClr val="C00000"/>
                </a:solidFill>
                <a:latin typeface="Arial" charset="0"/>
                <a:cs typeface="Arial" charset="0"/>
              </a:rPr>
              <a:t> ISO/IEC </a:t>
            </a:r>
            <a:r>
              <a:rPr lang="cs-CZ" sz="1400" i="1" dirty="0" err="1" smtClean="0">
                <a:solidFill>
                  <a:srgbClr val="C00000"/>
                </a:solidFill>
                <a:latin typeface="Arial" charset="0"/>
                <a:cs typeface="Arial" charset="0"/>
              </a:rPr>
              <a:t>Guide</a:t>
            </a:r>
            <a:r>
              <a:rPr lang="cs-CZ" sz="1400" i="1" dirty="0" smtClean="0">
                <a:solidFill>
                  <a:srgbClr val="C00000"/>
                </a:solidFill>
                <a:latin typeface="Arial" charset="0"/>
                <a:cs typeface="Arial" charset="0"/>
              </a:rPr>
              <a:t> 65</a:t>
            </a:r>
            <a:r>
              <a:rPr lang="cs-CZ" sz="1400" dirty="0" smtClean="0">
                <a:solidFill>
                  <a:srgbClr val="C00000"/>
                </a:solidFill>
                <a:latin typeface="Arial" charset="0"/>
                <a:cs typeface="Arial" charset="0"/>
              </a:rPr>
              <a:t>), což činí použití normy komplikovanějším</a:t>
            </a:r>
          </a:p>
          <a:p>
            <a:pPr marL="285750" indent="-285750" algn="l" eaLnBrk="1" hangingPunct="1">
              <a:spcBef>
                <a:spcPts val="600"/>
              </a:spcBef>
              <a:buClr>
                <a:srgbClr val="C00000"/>
              </a:buClr>
              <a:buFont typeface="Wingdings 2" pitchFamily="18" charset="2"/>
              <a:buChar char=""/>
            </a:pPr>
            <a:r>
              <a:rPr lang="cs-CZ" sz="1400" dirty="0" smtClean="0">
                <a:solidFill>
                  <a:srgbClr val="C00000"/>
                </a:solidFill>
                <a:latin typeface="Arial" charset="0"/>
                <a:cs typeface="Arial" charset="0"/>
              </a:rPr>
              <a:t>Někdy je třeba uplatnit specifický výklad požadavků normy pro certifikaci  služeb a procesů.</a:t>
            </a:r>
          </a:p>
          <a:p>
            <a:pPr marL="285750" indent="-285750" algn="l" eaLnBrk="1" hangingPunct="1">
              <a:spcBef>
                <a:spcPts val="600"/>
              </a:spcBef>
              <a:buClr>
                <a:srgbClr val="C00000"/>
              </a:buClr>
              <a:buFont typeface="Wingdings 2" pitchFamily="18" charset="2"/>
              <a:buChar char=""/>
            </a:pPr>
            <a:r>
              <a:rPr lang="cs-CZ" sz="1400" dirty="0" smtClean="0">
                <a:solidFill>
                  <a:srgbClr val="C00000"/>
                </a:solidFill>
                <a:latin typeface="Arial" charset="0"/>
                <a:cs typeface="Arial" charset="0"/>
              </a:rPr>
              <a:t>Staré normy nepracují důsledně s certifikačními schématy.</a:t>
            </a:r>
          </a:p>
          <a:p>
            <a:pPr marL="285750" indent="-285750" algn="l" eaLnBrk="1" hangingPunct="1">
              <a:spcBef>
                <a:spcPts val="600"/>
              </a:spcBef>
              <a:buClr>
                <a:srgbClr val="C00000"/>
              </a:buClr>
              <a:buFont typeface="Wingdings 2" pitchFamily="18" charset="2"/>
              <a:buChar char=""/>
            </a:pPr>
            <a:r>
              <a:rPr lang="cs-CZ" sz="1400" dirty="0" smtClean="0">
                <a:solidFill>
                  <a:srgbClr val="C00000"/>
                </a:solidFill>
                <a:latin typeface="Arial" charset="0"/>
                <a:cs typeface="Arial" charset="0"/>
              </a:rPr>
              <a:t>Některé termíny a definice jsou překonané a neodpovídají současné praxi.</a:t>
            </a:r>
          </a:p>
          <a:p>
            <a:pPr marL="285750" indent="-285750" algn="l" eaLnBrk="1" hangingPunct="1">
              <a:spcBef>
                <a:spcPts val="600"/>
              </a:spcBef>
              <a:buClr>
                <a:srgbClr val="C00000"/>
              </a:buClr>
              <a:buFont typeface="Wingdings 2" pitchFamily="18" charset="2"/>
              <a:buChar char=""/>
            </a:pPr>
            <a:r>
              <a:rPr lang="cs-CZ" sz="1400" dirty="0" smtClean="0">
                <a:solidFill>
                  <a:srgbClr val="C00000"/>
                </a:solidFill>
                <a:latin typeface="Arial" charset="0"/>
                <a:cs typeface="Arial" charset="0"/>
              </a:rPr>
              <a:t>Některé požadavky se vyskytují v Pokynu 65 v modifikované formě vícekrát na různých místech, umístění některých požadavků ve struktuře normy není vždy logické a optimální</a:t>
            </a:r>
            <a:endParaRPr lang="cs-CZ" sz="1400" dirty="0">
              <a:latin typeface="Arial" charset="0"/>
              <a:cs typeface="Arial" charset="0"/>
            </a:endParaRPr>
          </a:p>
          <a:p>
            <a:pPr marL="285750" indent="-285750" algn="l" eaLnBrk="1" hangingPunct="1">
              <a:spcBef>
                <a:spcPts val="600"/>
              </a:spcBef>
              <a:buClr>
                <a:srgbClr val="C00000"/>
              </a:buClr>
              <a:buFont typeface="Wingdings 2" pitchFamily="18" charset="2"/>
              <a:buChar char=""/>
            </a:pPr>
            <a:endParaRPr lang="cs-CZ" sz="1400" dirty="0" smtClean="0">
              <a:latin typeface="Arial" charset="0"/>
              <a:cs typeface="Arial" charset="0"/>
            </a:endParaRPr>
          </a:p>
          <a:p>
            <a:pPr marL="285750" indent="-285750" algn="l" eaLnBrk="1" hangingPunct="1">
              <a:spcBef>
                <a:spcPts val="600"/>
              </a:spcBef>
              <a:buFont typeface="Wingdings 2" pitchFamily="18" charset="2"/>
              <a:buChar char="R"/>
            </a:pPr>
            <a:r>
              <a:rPr lang="cs-CZ" sz="1400" b="1" dirty="0" smtClean="0">
                <a:solidFill>
                  <a:srgbClr val="008000"/>
                </a:solidFill>
                <a:latin typeface="Arial" charset="0"/>
                <a:cs typeface="Arial" charset="0"/>
              </a:rPr>
              <a:t>ISO CASCO rozhodl, že je vhodné Pokyn 65 novelizovat formou nové normy řady 17000, </a:t>
            </a:r>
            <a:br>
              <a:rPr lang="cs-CZ" sz="1400" b="1" dirty="0" smtClean="0">
                <a:solidFill>
                  <a:srgbClr val="008000"/>
                </a:solidFill>
                <a:latin typeface="Arial" charset="0"/>
                <a:cs typeface="Arial" charset="0"/>
              </a:rPr>
            </a:br>
            <a:r>
              <a:rPr lang="cs-CZ" sz="1400" b="1" dirty="0" smtClean="0">
                <a:solidFill>
                  <a:srgbClr val="008000"/>
                </a:solidFill>
                <a:latin typeface="Arial" charset="0"/>
                <a:cs typeface="Arial" charset="0"/>
              </a:rPr>
              <a:t>přičemž je nutno dodržet tyto zásady:</a:t>
            </a:r>
          </a:p>
          <a:p>
            <a:pPr marL="742950" lvl="1" indent="-285750" algn="l" eaLnBrk="1" hangingPunct="1">
              <a:spcBef>
                <a:spcPts val="600"/>
              </a:spcBef>
              <a:buFont typeface="Wingdings 2" pitchFamily="18" charset="2"/>
              <a:buChar char="R"/>
            </a:pPr>
            <a:r>
              <a:rPr lang="cs-CZ" sz="1200" dirty="0" smtClean="0">
                <a:latin typeface="Arial" charset="0"/>
                <a:cs typeface="Arial" charset="0"/>
              </a:rPr>
              <a:t>Jakékoliv nové požadavky nad rámec Pokynu 65 musí být zdůvodněny z hlediska přínosu </a:t>
            </a:r>
            <a:r>
              <a:rPr lang="cs-CZ" sz="1200" dirty="0">
                <a:latin typeface="Arial" charset="0"/>
                <a:cs typeface="Arial" charset="0"/>
              </a:rPr>
              <a:t>pro způsobilost, důslednost a nestrannost </a:t>
            </a:r>
            <a:r>
              <a:rPr lang="cs-CZ" sz="1200" dirty="0" smtClean="0">
                <a:latin typeface="Arial" charset="0"/>
                <a:cs typeface="Arial" charset="0"/>
              </a:rPr>
              <a:t> COV.</a:t>
            </a:r>
          </a:p>
          <a:p>
            <a:pPr marL="742950" lvl="1" indent="-285750" algn="l" eaLnBrk="1" hangingPunct="1">
              <a:spcBef>
                <a:spcPts val="600"/>
              </a:spcBef>
              <a:buFont typeface="Wingdings 2" pitchFamily="18" charset="2"/>
              <a:buChar char="R"/>
            </a:pPr>
            <a:r>
              <a:rPr lang="cs-CZ" sz="1200" dirty="0" smtClean="0">
                <a:latin typeface="Arial" charset="0"/>
                <a:cs typeface="Arial" charset="0"/>
              </a:rPr>
              <a:t>Každý požadavek musí být vysloven pouze jedenkrát, a to v části normy, ke které se požadavek vztahuje nejtěsněji (nejlogičtější umístění).</a:t>
            </a:r>
          </a:p>
          <a:p>
            <a:pPr marL="742950" lvl="1" indent="-285750" algn="l" eaLnBrk="1" hangingPunct="1">
              <a:spcBef>
                <a:spcPts val="600"/>
              </a:spcBef>
              <a:buFont typeface="Wingdings 2" pitchFamily="18" charset="2"/>
              <a:buChar char="R"/>
            </a:pPr>
            <a:r>
              <a:rPr lang="cs-CZ" sz="1200" dirty="0" smtClean="0">
                <a:latin typeface="Arial" charset="0"/>
                <a:cs typeface="Arial" charset="0"/>
              </a:rPr>
              <a:t>ISO 17065 nesmí omezovat roli ani volbu vlastníků schémat</a:t>
            </a:r>
          </a:p>
          <a:p>
            <a:pPr marL="742950" lvl="1" indent="-285750" algn="l" eaLnBrk="1" hangingPunct="1">
              <a:spcBef>
                <a:spcPts val="600"/>
              </a:spcBef>
              <a:buFont typeface="Wingdings 2" pitchFamily="18" charset="2"/>
              <a:buChar char="R"/>
            </a:pPr>
            <a:r>
              <a:rPr lang="cs-CZ" sz="1200" dirty="0" smtClean="0">
                <a:latin typeface="Arial" charset="0"/>
                <a:cs typeface="Arial" charset="0"/>
              </a:rPr>
              <a:t>Norma nesmí stanovovat požadavky na schémata nebo na jejich návrh (často jsou to regulatorní schémata)</a:t>
            </a:r>
          </a:p>
          <a:p>
            <a:pPr marL="742950" lvl="1" indent="-285750" algn="l" eaLnBrk="1" hangingPunct="1">
              <a:spcBef>
                <a:spcPts val="600"/>
              </a:spcBef>
              <a:buFont typeface="Wingdings 2" pitchFamily="18" charset="2"/>
              <a:buChar char="R"/>
            </a:pPr>
            <a:r>
              <a:rPr lang="cs-CZ" sz="1200" dirty="0" smtClean="0">
                <a:latin typeface="Arial" charset="0"/>
                <a:cs typeface="Arial" charset="0"/>
              </a:rPr>
              <a:t>Požadavky musí být aplikovatelné pro produkty, služby i procesy</a:t>
            </a:r>
          </a:p>
          <a:p>
            <a:pPr marL="742950" lvl="1" indent="-285750" algn="l" eaLnBrk="1" hangingPunct="1">
              <a:spcBef>
                <a:spcPts val="600"/>
              </a:spcBef>
              <a:buFont typeface="Wingdings 2" pitchFamily="18" charset="2"/>
              <a:buChar char="R"/>
            </a:pPr>
            <a:r>
              <a:rPr lang="cs-CZ" sz="1200" dirty="0" smtClean="0">
                <a:latin typeface="Arial" charset="0"/>
                <a:cs typeface="Arial" charset="0"/>
              </a:rPr>
              <a:t>ISO 17065 by měla eliminovat potřebu dodatečných návodů a pokynů (IAF </a:t>
            </a:r>
            <a:r>
              <a:rPr lang="cs-CZ" sz="1200" dirty="0" err="1" smtClean="0">
                <a:latin typeface="Arial" charset="0"/>
                <a:cs typeface="Arial" charset="0"/>
              </a:rPr>
              <a:t>Guidance</a:t>
            </a:r>
            <a:r>
              <a:rPr lang="cs-CZ" sz="1200" dirty="0" smtClean="0">
                <a:latin typeface="Arial" charset="0"/>
                <a:cs typeface="Arial" charset="0"/>
              </a:rPr>
              <a:t> GD 5)</a:t>
            </a:r>
          </a:p>
        </p:txBody>
      </p:sp>
      <p:pic>
        <p:nvPicPr>
          <p:cNvPr id="7" name="Picture 25" descr="scov 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740352" y="44624"/>
            <a:ext cx="1091939" cy="836712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570339066"/>
      </p:ext>
    </p:extLst>
  </p:cSld>
  <p:clrMapOvr>
    <a:masterClrMapping/>
  </p:clrMapOvr>
  <p:transition spd="slow">
    <p:zoom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7204075" y="6453188"/>
            <a:ext cx="1905000" cy="288925"/>
          </a:xfrm>
          <a:noFill/>
        </p:spPr>
        <p:txBody>
          <a:bodyPr/>
          <a:lstStyle/>
          <a:p>
            <a:fld id="{6892672A-1715-4206-B37A-C31773459FD8}" type="slidenum">
              <a:rPr lang="cs-CZ" smtClean="0">
                <a:cs typeface="Arial" charset="0"/>
              </a:rPr>
              <a:pPr/>
              <a:t>6</a:t>
            </a:fld>
            <a:endParaRPr lang="cs-CZ" smtClean="0">
              <a:cs typeface="Arial" charset="0"/>
            </a:endParaRPr>
          </a:p>
        </p:txBody>
      </p:sp>
      <p:sp>
        <p:nvSpPr>
          <p:cNvPr id="7475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51520" y="260648"/>
            <a:ext cx="5112568" cy="720725"/>
          </a:xfrm>
        </p:spPr>
        <p:txBody>
          <a:bodyPr/>
          <a:lstStyle/>
          <a:p>
            <a:pPr algn="l" eaLnBrk="1" hangingPunct="1">
              <a:defRPr/>
            </a:pPr>
            <a:r>
              <a:rPr lang="cs-CZ" sz="24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</a:rPr>
              <a:t>Obecné rozdíly mezi normami </a:t>
            </a:r>
            <a:r>
              <a:rPr lang="cs-CZ" sz="24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</a:rPr>
              <a:t/>
            </a:r>
            <a:br>
              <a:rPr lang="cs-CZ" sz="24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</a:rPr>
            </a:br>
            <a:r>
              <a:rPr lang="cs-CZ" sz="24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</a:rPr>
              <a:t>ISO </a:t>
            </a:r>
            <a:r>
              <a:rPr lang="cs-CZ" sz="24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</a:rPr>
              <a:t>17065 a EN </a:t>
            </a:r>
            <a:r>
              <a:rPr lang="cs-CZ" sz="24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</a:rPr>
              <a:t>45011 </a:t>
            </a:r>
            <a:endParaRPr lang="en-GB" sz="2400" b="1" dirty="0">
              <a:effectLst>
                <a:outerShdw blurRad="38100" dist="38100" dir="2700000" algn="tl">
                  <a:srgbClr val="C0C0C0"/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Podnadpis 5"/>
          <p:cNvSpPr>
            <a:spLocks noGrp="1"/>
          </p:cNvSpPr>
          <p:nvPr>
            <p:ph type="subTitle" idx="1"/>
          </p:nvPr>
        </p:nvSpPr>
        <p:spPr>
          <a:xfrm>
            <a:off x="250825" y="1196752"/>
            <a:ext cx="8497888" cy="5328592"/>
          </a:xfrm>
        </p:spPr>
        <p:txBody>
          <a:bodyPr/>
          <a:lstStyle/>
          <a:p>
            <a:pPr marL="342900" indent="-342900" algn="l" eaLnBrk="1" hangingPunct="1">
              <a:spcBef>
                <a:spcPts val="1200"/>
              </a:spcBef>
              <a:buFont typeface="+mj-lt"/>
              <a:buAutoNum type="alphaLcParenR"/>
            </a:pPr>
            <a:r>
              <a:rPr lang="cs-CZ" sz="1400" dirty="0" smtClean="0">
                <a:latin typeface="Arial" charset="0"/>
                <a:cs typeface="Arial" charset="0"/>
              </a:rPr>
              <a:t>Struktura normy ISO 17065 odpovídá stanovenému </a:t>
            </a:r>
            <a:r>
              <a:rPr lang="cs-CZ" sz="1400" dirty="0" smtClean="0">
                <a:solidFill>
                  <a:srgbClr val="FF0000"/>
                </a:solidFill>
                <a:latin typeface="Arial" charset="0"/>
                <a:cs typeface="Arial" charset="0"/>
              </a:rPr>
              <a:t>rámci  ISO/CASCO </a:t>
            </a:r>
            <a:r>
              <a:rPr lang="cs-CZ" sz="1400" dirty="0" smtClean="0">
                <a:latin typeface="Arial" charset="0"/>
                <a:cs typeface="Arial" charset="0"/>
              </a:rPr>
              <a:t>– 8 kapitol  </a:t>
            </a:r>
            <a:r>
              <a:rPr lang="cs-CZ" sz="1400" dirty="0" smtClean="0">
                <a:solidFill>
                  <a:srgbClr val="000000"/>
                </a:solidFill>
                <a:latin typeface="Arial" charset="0"/>
                <a:cs typeface="Arial" charset="0"/>
              </a:rPr>
              <a:t>(EN 45011 má 15 kapitol)</a:t>
            </a:r>
          </a:p>
          <a:p>
            <a:pPr marL="800100" lvl="1" indent="-263525" algn="l" eaLnBrk="1" hangingPunct="1">
              <a:spcBef>
                <a:spcPts val="300"/>
              </a:spcBef>
              <a:buFont typeface="+mj-lt"/>
              <a:buAutoNum type="arabicPeriod"/>
            </a:pPr>
            <a:r>
              <a:rPr lang="cs-CZ" sz="1200" dirty="0" smtClean="0">
                <a:solidFill>
                  <a:srgbClr val="FF0000"/>
                </a:solidFill>
                <a:latin typeface="Arial" charset="0"/>
                <a:cs typeface="Arial" charset="0"/>
              </a:rPr>
              <a:t>Předmět normy</a:t>
            </a:r>
          </a:p>
          <a:p>
            <a:pPr marL="800100" lvl="1" indent="-263525" algn="l" eaLnBrk="1" hangingPunct="1">
              <a:spcBef>
                <a:spcPts val="0"/>
              </a:spcBef>
              <a:buFont typeface="+mj-lt"/>
              <a:buAutoNum type="arabicPeriod"/>
            </a:pPr>
            <a:r>
              <a:rPr lang="cs-CZ" sz="1200" dirty="0" smtClean="0">
                <a:solidFill>
                  <a:srgbClr val="FF0000"/>
                </a:solidFill>
                <a:latin typeface="Arial" charset="0"/>
                <a:cs typeface="Arial" charset="0"/>
              </a:rPr>
              <a:t>Citované normativní odkazy</a:t>
            </a:r>
          </a:p>
          <a:p>
            <a:pPr marL="800100" lvl="1" indent="-263525" algn="l" eaLnBrk="1" hangingPunct="1">
              <a:spcBef>
                <a:spcPts val="0"/>
              </a:spcBef>
              <a:buFont typeface="+mj-lt"/>
              <a:buAutoNum type="arabicPeriod"/>
            </a:pPr>
            <a:r>
              <a:rPr lang="cs-CZ" sz="1200" dirty="0" smtClean="0">
                <a:solidFill>
                  <a:srgbClr val="FF0000"/>
                </a:solidFill>
                <a:latin typeface="Arial" charset="0"/>
                <a:cs typeface="Arial" charset="0"/>
              </a:rPr>
              <a:t>Termíny a definice</a:t>
            </a:r>
          </a:p>
          <a:p>
            <a:pPr marL="800100" lvl="1" indent="-263525" algn="l" eaLnBrk="1" hangingPunct="1">
              <a:spcBef>
                <a:spcPts val="0"/>
              </a:spcBef>
              <a:buFont typeface="+mj-lt"/>
              <a:buAutoNum type="arabicPeriod"/>
            </a:pPr>
            <a:r>
              <a:rPr lang="cs-CZ" sz="1200" dirty="0" smtClean="0">
                <a:solidFill>
                  <a:srgbClr val="FF0000"/>
                </a:solidFill>
                <a:latin typeface="Arial" charset="0"/>
                <a:cs typeface="Arial" charset="0"/>
              </a:rPr>
              <a:t>Všeobecné požadavky</a:t>
            </a:r>
          </a:p>
          <a:p>
            <a:pPr marL="800100" lvl="1" indent="-263525" algn="l" eaLnBrk="1" hangingPunct="1">
              <a:spcBef>
                <a:spcPts val="0"/>
              </a:spcBef>
              <a:buFont typeface="+mj-lt"/>
              <a:buAutoNum type="arabicPeriod"/>
            </a:pPr>
            <a:r>
              <a:rPr lang="cs-CZ" sz="1200" dirty="0">
                <a:solidFill>
                  <a:srgbClr val="FF0000"/>
                </a:solidFill>
                <a:latin typeface="Arial" charset="0"/>
                <a:cs typeface="Arial" charset="0"/>
              </a:rPr>
              <a:t>Požadavky na </a:t>
            </a:r>
            <a:r>
              <a:rPr lang="cs-CZ" sz="1200" dirty="0" smtClean="0">
                <a:solidFill>
                  <a:srgbClr val="FF0000"/>
                </a:solidFill>
                <a:latin typeface="Arial" charset="0"/>
                <a:cs typeface="Arial" charset="0"/>
              </a:rPr>
              <a:t>strukturu</a:t>
            </a:r>
          </a:p>
          <a:p>
            <a:pPr marL="800100" lvl="1" indent="-263525" algn="l" eaLnBrk="1" hangingPunct="1">
              <a:spcBef>
                <a:spcPts val="0"/>
              </a:spcBef>
              <a:buFont typeface="+mj-lt"/>
              <a:buAutoNum type="arabicPeriod"/>
            </a:pPr>
            <a:r>
              <a:rPr lang="cs-CZ" sz="1200" dirty="0">
                <a:solidFill>
                  <a:srgbClr val="FF0000"/>
                </a:solidFill>
                <a:latin typeface="Arial" charset="0"/>
                <a:cs typeface="Arial" charset="0"/>
              </a:rPr>
              <a:t>Požadavky na </a:t>
            </a:r>
            <a:r>
              <a:rPr lang="cs-CZ" sz="1200" dirty="0" smtClean="0">
                <a:solidFill>
                  <a:srgbClr val="FF0000"/>
                </a:solidFill>
                <a:latin typeface="Arial" charset="0"/>
                <a:cs typeface="Arial" charset="0"/>
              </a:rPr>
              <a:t>zdroje</a:t>
            </a:r>
          </a:p>
          <a:p>
            <a:pPr marL="800100" lvl="1" indent="-263525" algn="l" eaLnBrk="1" hangingPunct="1">
              <a:spcBef>
                <a:spcPts val="0"/>
              </a:spcBef>
              <a:buFont typeface="+mj-lt"/>
              <a:buAutoNum type="arabicPeriod"/>
            </a:pPr>
            <a:r>
              <a:rPr lang="cs-CZ" sz="1200" dirty="0">
                <a:solidFill>
                  <a:srgbClr val="FF0000"/>
                </a:solidFill>
                <a:latin typeface="Arial" charset="0"/>
                <a:cs typeface="Arial" charset="0"/>
              </a:rPr>
              <a:t>Požadavky na </a:t>
            </a:r>
            <a:r>
              <a:rPr lang="cs-CZ" sz="1200" dirty="0" smtClean="0">
                <a:solidFill>
                  <a:srgbClr val="FF0000"/>
                </a:solidFill>
                <a:latin typeface="Arial" charset="0"/>
                <a:cs typeface="Arial" charset="0"/>
              </a:rPr>
              <a:t>proces</a:t>
            </a:r>
          </a:p>
          <a:p>
            <a:pPr marL="800100" lvl="1" indent="-263525" algn="l" eaLnBrk="1" hangingPunct="1">
              <a:spcBef>
                <a:spcPts val="0"/>
              </a:spcBef>
              <a:buFont typeface="+mj-lt"/>
              <a:buAutoNum type="arabicPeriod"/>
            </a:pPr>
            <a:r>
              <a:rPr lang="cs-CZ" sz="1200" dirty="0">
                <a:solidFill>
                  <a:srgbClr val="FF0000"/>
                </a:solidFill>
                <a:latin typeface="Arial" charset="0"/>
                <a:cs typeface="Arial" charset="0"/>
              </a:rPr>
              <a:t>Požadavky na systém managementu</a:t>
            </a:r>
          </a:p>
          <a:p>
            <a:pPr marL="342900" indent="-342900" algn="l" eaLnBrk="1" hangingPunct="1">
              <a:lnSpc>
                <a:spcPct val="90000"/>
              </a:lnSpc>
              <a:spcBef>
                <a:spcPts val="900"/>
              </a:spcBef>
              <a:buFont typeface="+mj-lt"/>
              <a:buAutoNum type="alphaLcParenR"/>
            </a:pPr>
            <a:r>
              <a:rPr lang="cs-CZ" sz="1400" dirty="0" smtClean="0">
                <a:latin typeface="Arial" charset="0"/>
                <a:cs typeface="Arial" charset="0"/>
              </a:rPr>
              <a:t>Lépe propracované </a:t>
            </a:r>
            <a:r>
              <a:rPr lang="cs-CZ" sz="1400" dirty="0" smtClean="0">
                <a:solidFill>
                  <a:srgbClr val="FF0000"/>
                </a:solidFill>
                <a:latin typeface="Arial" charset="0"/>
                <a:cs typeface="Arial" charset="0"/>
              </a:rPr>
              <a:t>názvosloví</a:t>
            </a:r>
            <a:r>
              <a:rPr lang="cs-CZ" sz="1400" dirty="0" smtClean="0">
                <a:latin typeface="Arial" charset="0"/>
                <a:cs typeface="Arial" charset="0"/>
              </a:rPr>
              <a:t>, kapitola 3 pokrývá větší počet definic, které jsou lépe přizpůsobeny předmětu normy ISO 17065.</a:t>
            </a:r>
          </a:p>
          <a:p>
            <a:pPr marL="342900" indent="-342900" algn="l" eaLnBrk="1" hangingPunct="1">
              <a:lnSpc>
                <a:spcPct val="90000"/>
              </a:lnSpc>
              <a:spcBef>
                <a:spcPts val="900"/>
              </a:spcBef>
              <a:buFont typeface="+mj-lt"/>
              <a:buAutoNum type="alphaLcParenR"/>
            </a:pPr>
            <a:r>
              <a:rPr lang="cs-CZ" sz="1400" dirty="0" smtClean="0">
                <a:latin typeface="Arial" charset="0"/>
                <a:cs typeface="Arial" charset="0"/>
              </a:rPr>
              <a:t>Je zde použit </a:t>
            </a:r>
            <a:r>
              <a:rPr lang="cs-CZ" sz="1400" dirty="0" smtClean="0">
                <a:solidFill>
                  <a:srgbClr val="FF0000"/>
                </a:solidFill>
                <a:latin typeface="Arial" charset="0"/>
                <a:cs typeface="Arial" charset="0"/>
              </a:rPr>
              <a:t>funkční přístup </a:t>
            </a:r>
            <a:r>
              <a:rPr lang="cs-CZ" sz="1400" dirty="0" smtClean="0">
                <a:latin typeface="Arial" charset="0"/>
                <a:cs typeface="Arial" charset="0"/>
              </a:rPr>
              <a:t>využívající  veřejné specifikace  ISO/PAS 17001 až 17005</a:t>
            </a:r>
          </a:p>
          <a:p>
            <a:pPr marL="342900" indent="-342900" algn="l" eaLnBrk="1" hangingPunct="1">
              <a:lnSpc>
                <a:spcPct val="90000"/>
              </a:lnSpc>
              <a:spcBef>
                <a:spcPts val="900"/>
              </a:spcBef>
              <a:buFont typeface="+mj-lt"/>
              <a:buAutoNum type="alphaLcParenR"/>
            </a:pPr>
            <a:r>
              <a:rPr lang="cs-CZ" sz="1400" dirty="0" smtClean="0">
                <a:latin typeface="Arial" charset="0"/>
                <a:cs typeface="Arial" charset="0"/>
              </a:rPr>
              <a:t>Certifikační </a:t>
            </a:r>
            <a:r>
              <a:rPr lang="cs-CZ" sz="1400" dirty="0" smtClean="0">
                <a:solidFill>
                  <a:srgbClr val="FF0000"/>
                </a:solidFill>
                <a:latin typeface="Arial" charset="0"/>
                <a:cs typeface="Arial" charset="0"/>
              </a:rPr>
              <a:t>schéma</a:t>
            </a:r>
            <a:r>
              <a:rPr lang="cs-CZ" sz="1400" dirty="0" smtClean="0">
                <a:latin typeface="Arial" charset="0"/>
                <a:cs typeface="Arial" charset="0"/>
              </a:rPr>
              <a:t> je úhelným kamenem certifikace. </a:t>
            </a:r>
            <a:r>
              <a:rPr lang="cs-CZ" sz="1400" dirty="0" smtClean="0">
                <a:solidFill>
                  <a:srgbClr val="000000"/>
                </a:solidFill>
                <a:latin typeface="Arial" charset="0"/>
                <a:cs typeface="Arial" charset="0"/>
              </a:rPr>
              <a:t>(Mj. je COV definován v čl. 3.12 jako </a:t>
            </a:r>
            <a:r>
              <a:rPr lang="cs-CZ" sz="1400" i="1" dirty="0" smtClean="0">
                <a:solidFill>
                  <a:srgbClr val="000000"/>
                </a:solidFill>
              </a:rPr>
              <a:t>orgán </a:t>
            </a:r>
            <a:r>
              <a:rPr lang="cs-CZ" sz="1400" i="1" dirty="0">
                <a:solidFill>
                  <a:srgbClr val="000000"/>
                </a:solidFill>
              </a:rPr>
              <a:t>třetí strany pro posuzování shody, provozující certifikační </a:t>
            </a:r>
            <a:r>
              <a:rPr lang="cs-CZ" sz="1400" i="1" dirty="0" smtClean="0">
                <a:solidFill>
                  <a:srgbClr val="000000"/>
                </a:solidFill>
              </a:rPr>
              <a:t>schémata</a:t>
            </a:r>
            <a:r>
              <a:rPr lang="cs-CZ" sz="1400" dirty="0" smtClean="0">
                <a:latin typeface="Arial" charset="0"/>
                <a:cs typeface="Arial" charset="0"/>
              </a:rPr>
              <a:t>.)</a:t>
            </a:r>
            <a:endParaRPr lang="cs-CZ" sz="1400" dirty="0">
              <a:latin typeface="Arial" charset="0"/>
              <a:cs typeface="Arial" charset="0"/>
            </a:endParaRPr>
          </a:p>
          <a:p>
            <a:pPr marL="342900" indent="-342900" algn="l" eaLnBrk="1" hangingPunct="1">
              <a:lnSpc>
                <a:spcPct val="90000"/>
              </a:lnSpc>
              <a:spcBef>
                <a:spcPts val="900"/>
              </a:spcBef>
              <a:buFont typeface="+mj-lt"/>
              <a:buAutoNum type="alphaLcParenR"/>
            </a:pPr>
            <a:r>
              <a:rPr lang="cs-CZ" sz="1400" dirty="0" smtClean="0">
                <a:latin typeface="Arial" charset="0"/>
                <a:cs typeface="Arial" charset="0"/>
              </a:rPr>
              <a:t>Nově </a:t>
            </a:r>
            <a:r>
              <a:rPr lang="cs-CZ" sz="1400" dirty="0">
                <a:latin typeface="Arial" charset="0"/>
                <a:cs typeface="Arial" charset="0"/>
              </a:rPr>
              <a:t>zavedeným požadavkem zaměřeným na zvýšení důvěry v </a:t>
            </a:r>
            <a:r>
              <a:rPr lang="cs-CZ" sz="1400" dirty="0" smtClean="0">
                <a:latin typeface="Arial" charset="0"/>
                <a:cs typeface="Arial" charset="0"/>
              </a:rPr>
              <a:t>certifikaci je </a:t>
            </a:r>
            <a:r>
              <a:rPr lang="cs-CZ" sz="1400" dirty="0" smtClean="0">
                <a:solidFill>
                  <a:srgbClr val="FF0000"/>
                </a:solidFill>
                <a:latin typeface="Arial" charset="0"/>
                <a:cs typeface="Arial" charset="0"/>
              </a:rPr>
              <a:t>mechanismus pro zabezpečování </a:t>
            </a:r>
            <a:r>
              <a:rPr lang="cs-CZ" sz="1400" dirty="0">
                <a:solidFill>
                  <a:srgbClr val="FF0000"/>
                </a:solidFill>
                <a:latin typeface="Arial" charset="0"/>
                <a:cs typeface="Arial" charset="0"/>
              </a:rPr>
              <a:t>nestrannosti </a:t>
            </a:r>
            <a:r>
              <a:rPr lang="cs-CZ" sz="1400" dirty="0">
                <a:solidFill>
                  <a:srgbClr val="000000"/>
                </a:solidFill>
                <a:latin typeface="Arial" charset="0"/>
                <a:cs typeface="Arial" charset="0"/>
              </a:rPr>
              <a:t>(ve smyslu skupiny osob zaměřených na tento aspekt činnosti </a:t>
            </a:r>
            <a:r>
              <a:rPr lang="cs-CZ" sz="1400" dirty="0" smtClean="0">
                <a:solidFill>
                  <a:srgbClr val="000000"/>
                </a:solidFill>
                <a:latin typeface="Arial" charset="0"/>
                <a:cs typeface="Arial" charset="0"/>
              </a:rPr>
              <a:t>COV).</a:t>
            </a:r>
          </a:p>
          <a:p>
            <a:pPr marL="342900" indent="-342900" algn="l" eaLnBrk="1" hangingPunct="1">
              <a:lnSpc>
                <a:spcPct val="90000"/>
              </a:lnSpc>
              <a:spcBef>
                <a:spcPts val="900"/>
              </a:spcBef>
              <a:buFont typeface="+mj-lt"/>
              <a:buAutoNum type="alphaLcParenR"/>
            </a:pPr>
            <a:r>
              <a:rPr lang="cs-CZ" sz="1400" dirty="0" smtClean="0">
                <a:latin typeface="Arial" charset="0"/>
                <a:cs typeface="Arial" charset="0"/>
              </a:rPr>
              <a:t>Principy a výklady IAF pokynu GD 5 jsou zahrnuty dílem do textu normy, dílem do její </a:t>
            </a:r>
            <a:r>
              <a:rPr lang="cs-CZ" sz="1400" dirty="0" smtClean="0">
                <a:solidFill>
                  <a:schemeClr val="tx2"/>
                </a:solidFill>
                <a:latin typeface="Arial" charset="0"/>
                <a:cs typeface="Arial" charset="0"/>
              </a:rPr>
              <a:t>přílohy A</a:t>
            </a:r>
            <a:r>
              <a:rPr lang="cs-CZ" sz="1400" dirty="0" smtClean="0">
                <a:latin typeface="Arial" charset="0"/>
                <a:cs typeface="Arial" charset="0"/>
              </a:rPr>
              <a:t>.</a:t>
            </a:r>
          </a:p>
          <a:p>
            <a:pPr marL="342900" indent="-342900" algn="l" eaLnBrk="1" hangingPunct="1">
              <a:lnSpc>
                <a:spcPct val="90000"/>
              </a:lnSpc>
              <a:spcBef>
                <a:spcPts val="900"/>
              </a:spcBef>
              <a:buFont typeface="+mj-lt"/>
              <a:buAutoNum type="alphaLcParenR"/>
            </a:pPr>
            <a:r>
              <a:rPr lang="cs-CZ" sz="1400" dirty="0" smtClean="0">
                <a:latin typeface="Arial" charset="0"/>
                <a:cs typeface="Arial" charset="0"/>
              </a:rPr>
              <a:t>V </a:t>
            </a:r>
            <a:r>
              <a:rPr lang="cs-CZ" sz="1400" dirty="0" smtClean="0">
                <a:solidFill>
                  <a:schemeClr val="tx2"/>
                </a:solidFill>
                <a:latin typeface="Arial" charset="0"/>
                <a:cs typeface="Arial" charset="0"/>
              </a:rPr>
              <a:t>příloze B</a:t>
            </a:r>
            <a:r>
              <a:rPr lang="cs-CZ" sz="1400" dirty="0" smtClean="0">
                <a:latin typeface="Arial" charset="0"/>
                <a:cs typeface="Arial" charset="0"/>
              </a:rPr>
              <a:t> je návod, jak interpretovat požadavky ISO 17065 na</a:t>
            </a:r>
          </a:p>
          <a:p>
            <a:pPr marL="800100" lvl="1" indent="-263525" algn="l" eaLnBrk="1" hangingPunct="1">
              <a:spcBef>
                <a:spcPts val="0"/>
              </a:spcBef>
              <a:buFont typeface="+mj-lt"/>
              <a:buAutoNum type="arabicPeriod"/>
            </a:pPr>
            <a:r>
              <a:rPr lang="cs-CZ" sz="1200" dirty="0" smtClean="0">
                <a:solidFill>
                  <a:srgbClr val="FF0000"/>
                </a:solidFill>
                <a:latin typeface="Arial" charset="0"/>
                <a:cs typeface="Arial" charset="0"/>
              </a:rPr>
              <a:t>Procesy</a:t>
            </a:r>
            <a:endParaRPr lang="cs-CZ" sz="1200" dirty="0">
              <a:solidFill>
                <a:srgbClr val="FF0000"/>
              </a:solidFill>
              <a:latin typeface="Arial" charset="0"/>
              <a:cs typeface="Arial" charset="0"/>
            </a:endParaRPr>
          </a:p>
          <a:p>
            <a:pPr marL="800100" lvl="1" indent="-263525" algn="l" eaLnBrk="1" hangingPunct="1">
              <a:spcBef>
                <a:spcPts val="0"/>
              </a:spcBef>
              <a:buFont typeface="+mj-lt"/>
              <a:buAutoNum type="arabicPeriod"/>
            </a:pPr>
            <a:r>
              <a:rPr lang="cs-CZ" sz="1200" dirty="0" smtClean="0">
                <a:solidFill>
                  <a:srgbClr val="FF0000"/>
                </a:solidFill>
                <a:latin typeface="Arial" charset="0"/>
                <a:cs typeface="Arial" charset="0"/>
              </a:rPr>
              <a:t>Služby</a:t>
            </a:r>
            <a:endParaRPr lang="cs-CZ" sz="1200" dirty="0">
              <a:solidFill>
                <a:srgbClr val="FF0000"/>
              </a:solidFill>
              <a:latin typeface="Arial" charset="0"/>
              <a:cs typeface="Arial" charset="0"/>
            </a:endParaRPr>
          </a:p>
          <a:p>
            <a:pPr marL="342900" indent="-342900" algn="l" eaLnBrk="1" hangingPunct="1">
              <a:lnSpc>
                <a:spcPct val="90000"/>
              </a:lnSpc>
              <a:spcBef>
                <a:spcPts val="900"/>
              </a:spcBef>
              <a:buFont typeface="+mj-lt"/>
              <a:buAutoNum type="alphaLcParenR"/>
            </a:pPr>
            <a:r>
              <a:rPr lang="cs-CZ" sz="1400" dirty="0" smtClean="0">
                <a:latin typeface="Arial" charset="0"/>
                <a:cs typeface="Arial" charset="0"/>
              </a:rPr>
              <a:t>Požadavky na </a:t>
            </a:r>
            <a:r>
              <a:rPr lang="cs-CZ" sz="1400" dirty="0" smtClean="0">
                <a:solidFill>
                  <a:schemeClr val="tx2"/>
                </a:solidFill>
                <a:latin typeface="Arial" charset="0"/>
                <a:cs typeface="Arial" charset="0"/>
              </a:rPr>
              <a:t>systém managementu kvality </a:t>
            </a:r>
            <a:r>
              <a:rPr lang="cs-CZ" sz="1400" dirty="0" smtClean="0">
                <a:latin typeface="Arial" charset="0"/>
                <a:cs typeface="Arial" charset="0"/>
              </a:rPr>
              <a:t>zahrnují také alternativu, kdy COV implementoval a udržuje systém ve shodě s požadavky </a:t>
            </a:r>
            <a:r>
              <a:rPr lang="cs-CZ" sz="1400" dirty="0" smtClean="0">
                <a:solidFill>
                  <a:schemeClr val="tx2"/>
                </a:solidFill>
                <a:latin typeface="Arial" charset="0"/>
                <a:cs typeface="Arial" charset="0"/>
              </a:rPr>
              <a:t>ISO 9001</a:t>
            </a:r>
            <a:r>
              <a:rPr lang="cs-CZ" sz="1400" dirty="0" smtClean="0">
                <a:latin typeface="Arial" charset="0"/>
                <a:cs typeface="Arial" charset="0"/>
              </a:rPr>
              <a:t>.</a:t>
            </a:r>
            <a:endParaRPr lang="cs-CZ" sz="1400" dirty="0">
              <a:latin typeface="Arial" charset="0"/>
              <a:cs typeface="Arial" charset="0"/>
            </a:endParaRPr>
          </a:p>
          <a:p>
            <a:pPr marL="342900" indent="-342900" algn="l" eaLnBrk="1" hangingPunct="1">
              <a:spcBef>
                <a:spcPts val="1200"/>
              </a:spcBef>
              <a:buFont typeface="+mj-lt"/>
              <a:buAutoNum type="alphaLcParenR"/>
            </a:pPr>
            <a:endParaRPr lang="cs-CZ" sz="1400" dirty="0">
              <a:latin typeface="Arial" charset="0"/>
              <a:cs typeface="Arial" charset="0"/>
            </a:endParaRPr>
          </a:p>
        </p:txBody>
      </p:sp>
      <p:pic>
        <p:nvPicPr>
          <p:cNvPr id="7" name="Picture 25" descr="scov 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740352" y="44624"/>
            <a:ext cx="1091939" cy="836712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893230904"/>
      </p:ext>
    </p:extLst>
  </p:cSld>
  <p:clrMapOvr>
    <a:masterClrMapping/>
  </p:clrMapOvr>
  <p:transition spd="slow">
    <p:zoom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Zástupný symbol pro číslo snímku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4E2CD63-72D4-4A35-AEAA-ADD45A938FE9}" type="slidenum">
              <a:rPr lang="cs-CZ" smtClean="0">
                <a:cs typeface="Arial" charset="0"/>
              </a:rPr>
              <a:pPr/>
              <a:t>7</a:t>
            </a:fld>
            <a:endParaRPr lang="cs-CZ" smtClean="0">
              <a:cs typeface="Arial" charset="0"/>
            </a:endParaRPr>
          </a:p>
        </p:txBody>
      </p:sp>
      <p:sp>
        <p:nvSpPr>
          <p:cNvPr id="7" name="Nadpis 6"/>
          <p:cNvSpPr>
            <a:spLocks noGrp="1"/>
          </p:cNvSpPr>
          <p:nvPr>
            <p:ph type="ctrTitle"/>
          </p:nvPr>
        </p:nvSpPr>
        <p:spPr>
          <a:xfrm>
            <a:off x="685800" y="1628800"/>
            <a:ext cx="6622504" cy="966663"/>
          </a:xfrm>
          <a:prstGeom prst="roundRect">
            <a:avLst/>
          </a:prstGeom>
          <a:ln>
            <a:solidFill>
              <a:srgbClr val="008000"/>
            </a:solidFill>
          </a:ln>
        </p:spPr>
        <p:txBody>
          <a:bodyPr/>
          <a:lstStyle/>
          <a:p>
            <a:pPr algn="l" eaLnBrk="1" hangingPunct="1"/>
            <a:r>
              <a:rPr lang="cs-CZ" sz="3200" b="1" dirty="0">
                <a:solidFill>
                  <a:srgbClr val="7030A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</a:rPr>
              <a:t>Srovnání vybraných částí norem </a:t>
            </a:r>
            <a:r>
              <a:rPr lang="cs-CZ" sz="32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</a:rPr>
              <a:t/>
            </a:r>
            <a:br>
              <a:rPr lang="cs-CZ" sz="32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</a:rPr>
            </a:br>
            <a:r>
              <a:rPr lang="cs-CZ" sz="32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</a:rPr>
              <a:t>EN </a:t>
            </a:r>
            <a:r>
              <a:rPr lang="cs-CZ" sz="3200" b="1" dirty="0">
                <a:solidFill>
                  <a:srgbClr val="7030A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</a:rPr>
              <a:t>45011 a ISO/IEC 17065</a:t>
            </a:r>
            <a:endParaRPr lang="en-GB" sz="3200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11" name="Rectangle 3"/>
          <p:cNvSpPr txBox="1">
            <a:spLocks noChangeArrowheads="1"/>
          </p:cNvSpPr>
          <p:nvPr/>
        </p:nvSpPr>
        <p:spPr bwMode="auto">
          <a:xfrm>
            <a:off x="684212" y="3284984"/>
            <a:ext cx="7488187" cy="2664296"/>
          </a:xfrm>
          <a:prstGeom prst="roundRect">
            <a:avLst/>
          </a:prstGeom>
          <a:solidFill>
            <a:schemeClr val="accent1">
              <a:lumMod val="75000"/>
            </a:schemeClr>
          </a:solidFill>
          <a:ln>
            <a:headEnd/>
            <a:tailEnd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/>
          <a:lstStyle/>
          <a:p>
            <a:pPr>
              <a:spcBef>
                <a:spcPct val="20000"/>
              </a:spcBef>
            </a:pPr>
            <a:r>
              <a:rPr lang="cs-CZ" sz="2000" b="0" i="1" dirty="0" smtClean="0">
                <a:solidFill>
                  <a:schemeClr val="bg1"/>
                </a:solidFill>
              </a:rPr>
              <a:t>V této části prezentace jsou porovnány části textů, které popisují požadavky specifikované v obou normách odlišně. </a:t>
            </a:r>
          </a:p>
          <a:p>
            <a:pPr>
              <a:spcBef>
                <a:spcPct val="20000"/>
              </a:spcBef>
            </a:pPr>
            <a:r>
              <a:rPr lang="cs-CZ" sz="2000" b="0" i="1" dirty="0">
                <a:solidFill>
                  <a:schemeClr val="bg1"/>
                </a:solidFill>
              </a:rPr>
              <a:t>T</a:t>
            </a:r>
            <a:r>
              <a:rPr lang="cs-CZ" sz="2000" b="0" i="1" dirty="0" smtClean="0">
                <a:solidFill>
                  <a:schemeClr val="bg1"/>
                </a:solidFill>
              </a:rPr>
              <a:t>exty požadavků specifikovaných v obou normách identicky nebo významově totožné požadavky nejsou zahrnuty. </a:t>
            </a:r>
          </a:p>
          <a:p>
            <a:pPr>
              <a:spcBef>
                <a:spcPct val="20000"/>
              </a:spcBef>
            </a:pPr>
            <a:r>
              <a:rPr lang="cs-CZ" sz="2000" b="0" i="1" dirty="0" smtClean="0">
                <a:solidFill>
                  <a:schemeClr val="bg1"/>
                </a:solidFill>
              </a:rPr>
              <a:t>Pořadí respektuje strukturu normy EN 45011, aby bylo snazší vyhledat a aplikovat změny při revizi dokumentace COV.</a:t>
            </a:r>
            <a:endParaRPr lang="en-US" sz="2000" b="0" i="1" dirty="0">
              <a:solidFill>
                <a:schemeClr val="bg1"/>
              </a:solidFill>
            </a:endParaRPr>
          </a:p>
        </p:txBody>
      </p:sp>
      <p:pic>
        <p:nvPicPr>
          <p:cNvPr id="10" name="Picture 25" descr="scov 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740352" y="44624"/>
            <a:ext cx="1091939" cy="836712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949081691"/>
      </p:ext>
    </p:extLst>
  </p:cSld>
  <p:clrMapOvr>
    <a:masterClrMapping/>
  </p:clrMapOvr>
  <p:transition spd="slow">
    <p:blinds dir="vert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6987480" y="6453336"/>
            <a:ext cx="1905000" cy="252264"/>
          </a:xfrm>
          <a:noFill/>
        </p:spPr>
        <p:txBody>
          <a:bodyPr/>
          <a:lstStyle/>
          <a:p>
            <a:fld id="{F7BB68C9-A070-4C5C-8B09-CEE91A3FDE2F}" type="slidenum">
              <a:rPr lang="cs-CZ" smtClean="0">
                <a:cs typeface="Arial" charset="0"/>
              </a:rPr>
              <a:pPr/>
              <a:t>8</a:t>
            </a:fld>
            <a:endParaRPr lang="cs-CZ" dirty="0" smtClean="0">
              <a:cs typeface="Arial" charset="0"/>
            </a:endParaRPr>
          </a:p>
        </p:txBody>
      </p:sp>
      <p:sp>
        <p:nvSpPr>
          <p:cNvPr id="7782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22610" y="188566"/>
            <a:ext cx="5041478" cy="792162"/>
          </a:xfrm>
        </p:spPr>
        <p:txBody>
          <a:bodyPr/>
          <a:lstStyle/>
          <a:p>
            <a:pPr algn="l" eaLnBrk="1" hangingPunct="1">
              <a:defRPr/>
            </a:pPr>
            <a:r>
              <a:rPr lang="cs-CZ" sz="24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</a:rPr>
              <a:t>Srovnání vybraných částí norem </a:t>
            </a:r>
            <a:br>
              <a:rPr lang="cs-CZ" sz="24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</a:rPr>
            </a:br>
            <a:r>
              <a:rPr lang="cs-CZ" sz="24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</a:rPr>
              <a:t>EN 45011 a ISO/IEC 17065 (1)</a:t>
            </a:r>
            <a:endParaRPr lang="cs-CZ" sz="2400" b="1" dirty="0">
              <a:solidFill>
                <a:srgbClr val="7030A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77833" name="Rectangle 9"/>
          <p:cNvSpPr>
            <a:spLocks noGrp="1" noChangeArrowheads="1"/>
          </p:cNvSpPr>
          <p:nvPr>
            <p:ph type="subTitle" idx="1"/>
          </p:nvPr>
        </p:nvSpPr>
        <p:spPr>
          <a:xfrm>
            <a:off x="4860925" y="2132261"/>
            <a:ext cx="3959225" cy="2736899"/>
          </a:xfrm>
          <a:solidFill>
            <a:schemeClr val="bg1"/>
          </a:solidFill>
          <a:ln w="12700">
            <a:solidFill>
              <a:srgbClr val="008000"/>
            </a:solidFill>
          </a:ln>
          <a:effectLst/>
        </p:spPr>
        <p:txBody>
          <a:bodyPr/>
          <a:lstStyle/>
          <a:p>
            <a:pPr algn="l" eaLnBrk="1" hangingPunct="1">
              <a:lnSpc>
                <a:spcPct val="90000"/>
              </a:lnSpc>
              <a:spcBef>
                <a:spcPts val="600"/>
              </a:spcBef>
              <a:defRPr/>
            </a:pPr>
            <a:r>
              <a:rPr lang="cs-CZ" sz="1200" b="1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čl. 7.1.1</a:t>
            </a:r>
          </a:p>
          <a:p>
            <a:pPr algn="l" eaLnBrk="1" hangingPunct="1">
              <a:lnSpc>
                <a:spcPct val="90000"/>
              </a:lnSpc>
              <a:spcBef>
                <a:spcPts val="600"/>
              </a:spcBef>
              <a:defRPr/>
            </a:pPr>
            <a:r>
              <a:rPr lang="cs-CZ" sz="1200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Certifikační orgán musí provozovat jedno certifikační schéma </a:t>
            </a:r>
            <a:r>
              <a:rPr lang="cs-CZ" sz="1200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nebo </a:t>
            </a:r>
            <a:r>
              <a:rPr lang="cs-CZ" sz="1200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několik certifikačních schémat pokrývajících jeho certifikační činnosti.</a:t>
            </a:r>
          </a:p>
          <a:p>
            <a:pPr algn="l" eaLnBrk="1" hangingPunct="1">
              <a:lnSpc>
                <a:spcPct val="90000"/>
              </a:lnSpc>
              <a:spcBef>
                <a:spcPts val="600"/>
              </a:spcBef>
              <a:defRPr/>
            </a:pPr>
            <a:r>
              <a:rPr lang="cs-CZ" sz="1200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Prvky takovýchto schémat mohou být propojeny s dozorem nad výrobou nebo s posuzováním a dozorem nad systémem </a:t>
            </a:r>
            <a:r>
              <a:rPr lang="cs-CZ" sz="1200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managementu </a:t>
            </a:r>
            <a:r>
              <a:rPr lang="cs-CZ" sz="1200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klienta, nebo s obojím.</a:t>
            </a:r>
          </a:p>
          <a:p>
            <a:pPr algn="l" eaLnBrk="1" hangingPunct="1">
              <a:lnSpc>
                <a:spcPct val="90000"/>
              </a:lnSpc>
              <a:spcBef>
                <a:spcPts val="600"/>
              </a:spcBef>
              <a:defRPr/>
            </a:pPr>
            <a:r>
              <a:rPr lang="cs-CZ" sz="1200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Všeobecný </a:t>
            </a:r>
            <a:r>
              <a:rPr lang="cs-CZ" sz="1200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návod na vypracování schémat je uveden v ISO/IEC </a:t>
            </a:r>
            <a:r>
              <a:rPr lang="cs-CZ" sz="1200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17067.</a:t>
            </a:r>
            <a:endParaRPr lang="cs-CZ" sz="1200" dirty="0">
              <a:solidFill>
                <a:srgbClr val="008000"/>
              </a:solidFill>
              <a:latin typeface="Arial" pitchFamily="34" charset="0"/>
              <a:cs typeface="Arial" pitchFamily="34" charset="0"/>
            </a:endParaRPr>
          </a:p>
          <a:p>
            <a:pPr algn="l" eaLnBrk="1" hangingPunct="1">
              <a:lnSpc>
                <a:spcPct val="90000"/>
              </a:lnSpc>
              <a:spcBef>
                <a:spcPts val="600"/>
              </a:spcBef>
              <a:defRPr/>
            </a:pPr>
            <a:endParaRPr lang="cs-CZ" sz="1200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Rectangle 9"/>
          <p:cNvSpPr txBox="1">
            <a:spLocks noChangeArrowheads="1"/>
          </p:cNvSpPr>
          <p:nvPr/>
        </p:nvSpPr>
        <p:spPr bwMode="auto">
          <a:xfrm>
            <a:off x="395288" y="2132261"/>
            <a:ext cx="3960812" cy="2736899"/>
          </a:xfrm>
          <a:prstGeom prst="rect">
            <a:avLst/>
          </a:prstGeom>
          <a:solidFill>
            <a:schemeClr val="bg1"/>
          </a:solidFill>
          <a:ln w="12700">
            <a:solidFill>
              <a:srgbClr val="0000FF"/>
            </a:solidFill>
            <a:miter lim="800000"/>
            <a:headEnd/>
            <a:tailEnd/>
          </a:ln>
          <a:effectLst/>
        </p:spPr>
        <p:txBody>
          <a:bodyPr/>
          <a:lstStyle/>
          <a:p>
            <a:pPr>
              <a:lnSpc>
                <a:spcPct val="90000"/>
              </a:lnSpc>
              <a:spcBef>
                <a:spcPts val="600"/>
              </a:spcBef>
            </a:pPr>
            <a:r>
              <a:rPr lang="cs-CZ" sz="1200" dirty="0" smtClean="0">
                <a:solidFill>
                  <a:srgbClr val="0000FF"/>
                </a:solidFill>
                <a:latin typeface="Arial" charset="0"/>
              </a:rPr>
              <a:t>čl. 1.2:</a:t>
            </a:r>
          </a:p>
          <a:p>
            <a:pPr>
              <a:lnSpc>
                <a:spcPct val="90000"/>
              </a:lnSpc>
              <a:spcBef>
                <a:spcPts val="600"/>
              </a:spcBef>
            </a:pPr>
            <a:r>
              <a:rPr lang="cs-CZ" sz="1200" b="0" dirty="0" smtClean="0">
                <a:solidFill>
                  <a:srgbClr val="0000FF"/>
                </a:solidFill>
                <a:latin typeface="Arial" charset="0"/>
              </a:rPr>
              <a:t>Certifikační systém používaný certifikačním orgánem může zahrnovat jeden nebo několik následujících prvků, které </a:t>
            </a:r>
            <a:r>
              <a:rPr lang="cs-CZ" sz="1200" b="0" dirty="0">
                <a:solidFill>
                  <a:srgbClr val="0000FF"/>
                </a:solidFill>
                <a:latin typeface="Arial" charset="0"/>
              </a:rPr>
              <a:t>–</a:t>
            </a:r>
            <a:r>
              <a:rPr lang="cs-CZ" sz="1200" b="0" dirty="0" smtClean="0">
                <a:solidFill>
                  <a:srgbClr val="0000FF"/>
                </a:solidFill>
                <a:latin typeface="Arial" charset="0"/>
              </a:rPr>
              <a:t> jak popisuje ISO/IEC Pokyn 53 – by mohly být spojeny s dozorem nad výrobou a/nebo s posuzováním a dozorem nad systémem jakosti dodavatele:</a:t>
            </a:r>
          </a:p>
          <a:p>
            <a:pPr marL="228600" indent="-228600">
              <a:lnSpc>
                <a:spcPct val="90000"/>
              </a:lnSpc>
              <a:spcBef>
                <a:spcPts val="600"/>
              </a:spcBef>
              <a:buFont typeface="+mj-lt"/>
              <a:buAutoNum type="alphaLcParenR"/>
            </a:pPr>
            <a:r>
              <a:rPr lang="cs-CZ" sz="1200" b="0" dirty="0" smtClean="0">
                <a:solidFill>
                  <a:srgbClr val="0000FF"/>
                </a:solidFill>
                <a:latin typeface="Arial" charset="0"/>
              </a:rPr>
              <a:t>zkoušení nebo přezkoušení typu;</a:t>
            </a:r>
          </a:p>
          <a:p>
            <a:pPr marL="228600" indent="-228600">
              <a:lnSpc>
                <a:spcPct val="90000"/>
              </a:lnSpc>
              <a:spcBef>
                <a:spcPts val="600"/>
              </a:spcBef>
              <a:buFont typeface="+mj-lt"/>
              <a:buAutoNum type="alphaLcParenR"/>
            </a:pPr>
            <a:r>
              <a:rPr lang="cs-CZ" sz="1200" b="0" dirty="0" smtClean="0">
                <a:solidFill>
                  <a:srgbClr val="0000FF"/>
                </a:solidFill>
                <a:latin typeface="Arial" charset="0"/>
              </a:rPr>
              <a:t>zkoušení nebo inspekce vzorků odebraných z trhu nebo ze skladu dodavatele nebo z jejich kombinace;</a:t>
            </a:r>
          </a:p>
          <a:p>
            <a:pPr marL="228600" indent="-228600">
              <a:lnSpc>
                <a:spcPct val="90000"/>
              </a:lnSpc>
              <a:spcBef>
                <a:spcPts val="600"/>
              </a:spcBef>
              <a:buFont typeface="+mj-lt"/>
              <a:buAutoNum type="alphaLcParenR"/>
            </a:pPr>
            <a:r>
              <a:rPr lang="cs-CZ" sz="1200" b="0" dirty="0" smtClean="0">
                <a:solidFill>
                  <a:srgbClr val="0000FF"/>
                </a:solidFill>
                <a:latin typeface="Arial" charset="0"/>
              </a:rPr>
              <a:t>zkoušení nebo inspekce každého výrobku nebo jednotlivého výrobku, ať nového nebo již užívaného;</a:t>
            </a:r>
          </a:p>
          <a:p>
            <a:pPr marL="228600" indent="-228600">
              <a:lnSpc>
                <a:spcPct val="90000"/>
              </a:lnSpc>
              <a:spcBef>
                <a:spcPts val="600"/>
              </a:spcBef>
              <a:buFont typeface="+mj-lt"/>
              <a:buAutoNum type="alphaLcParenR"/>
            </a:pPr>
            <a:r>
              <a:rPr lang="cs-CZ" sz="1200" b="0" dirty="0" smtClean="0">
                <a:solidFill>
                  <a:srgbClr val="0000FF"/>
                </a:solidFill>
                <a:latin typeface="Arial" charset="0"/>
              </a:rPr>
              <a:t>zkoušení nebo inspekce dávek;</a:t>
            </a:r>
          </a:p>
          <a:p>
            <a:pPr marL="228600" indent="-228600">
              <a:lnSpc>
                <a:spcPct val="90000"/>
              </a:lnSpc>
              <a:spcBef>
                <a:spcPts val="600"/>
              </a:spcBef>
              <a:buFont typeface="+mj-lt"/>
              <a:buAutoNum type="alphaLcParenR"/>
            </a:pPr>
            <a:r>
              <a:rPr lang="cs-CZ" sz="1200" b="0" dirty="0" smtClean="0">
                <a:solidFill>
                  <a:srgbClr val="0000FF"/>
                </a:solidFill>
                <a:latin typeface="Arial" charset="0"/>
              </a:rPr>
              <a:t>zhodnocení návrhu.</a:t>
            </a:r>
          </a:p>
          <a:p>
            <a:pPr>
              <a:spcBef>
                <a:spcPct val="20000"/>
              </a:spcBef>
            </a:pPr>
            <a:endParaRPr lang="cs-CZ" sz="1200" b="0" dirty="0">
              <a:solidFill>
                <a:srgbClr val="0000FF"/>
              </a:solidFill>
              <a:latin typeface="Arial" charset="0"/>
            </a:endParaRPr>
          </a:p>
        </p:txBody>
      </p:sp>
      <p:pic>
        <p:nvPicPr>
          <p:cNvPr id="7" name="Picture 25" descr="scov 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740352" y="44624"/>
            <a:ext cx="1091939" cy="836712"/>
          </a:xfrm>
          <a:prstGeom prst="rect">
            <a:avLst/>
          </a:prstGeom>
          <a:noFill/>
        </p:spPr>
      </p:pic>
      <p:sp>
        <p:nvSpPr>
          <p:cNvPr id="8" name="Rectangle 9"/>
          <p:cNvSpPr txBox="1">
            <a:spLocks noChangeArrowheads="1"/>
          </p:cNvSpPr>
          <p:nvPr/>
        </p:nvSpPr>
        <p:spPr bwMode="auto">
          <a:xfrm>
            <a:off x="4861173" y="1484784"/>
            <a:ext cx="3959225" cy="360040"/>
          </a:xfrm>
          <a:prstGeom prst="rect">
            <a:avLst/>
          </a:prstGeom>
          <a:solidFill>
            <a:schemeClr val="accent5"/>
          </a:solidFill>
          <a:ln w="19050">
            <a:noFill/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800">
                <a:solidFill>
                  <a:schemeClr val="tx1"/>
                </a:solidFill>
                <a:latin typeface="+mn-lt"/>
              </a:defRPr>
            </a:lvl2pPr>
            <a:lvl3pPr marL="9144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400">
                <a:solidFill>
                  <a:schemeClr val="tx1"/>
                </a:solidFill>
                <a:latin typeface="+mn-lt"/>
              </a:defRPr>
            </a:lvl3pPr>
            <a:lvl4pPr marL="13716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4pPr>
            <a:lvl5pPr marL="18288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5pPr>
            <a:lvl6pPr marL="228600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6pPr>
            <a:lvl7pPr marL="274320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7pPr>
            <a:lvl8pPr marL="320040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8pPr>
            <a:lvl9pPr marL="365760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algn="l" eaLnBrk="1" hangingPunct="1">
              <a:spcBef>
                <a:spcPts val="1200"/>
              </a:spcBef>
              <a:defRPr/>
            </a:pPr>
            <a:r>
              <a:rPr lang="cs-CZ" sz="18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cs-CZ" sz="1800" b="1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ČSN EN ISO/IEC 17065:2013</a:t>
            </a:r>
          </a:p>
        </p:txBody>
      </p:sp>
      <p:sp>
        <p:nvSpPr>
          <p:cNvPr id="9" name="Rectangle 9"/>
          <p:cNvSpPr txBox="1">
            <a:spLocks noChangeArrowheads="1"/>
          </p:cNvSpPr>
          <p:nvPr/>
        </p:nvSpPr>
        <p:spPr bwMode="auto">
          <a:xfrm>
            <a:off x="395536" y="1484784"/>
            <a:ext cx="3960812" cy="36004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9050">
            <a:noFill/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txBody>
          <a:bodyPr/>
          <a:lstStyle/>
          <a:p>
            <a:pPr>
              <a:spcBef>
                <a:spcPct val="20000"/>
              </a:spcBef>
            </a:pPr>
            <a:r>
              <a:rPr lang="cs-CZ" sz="1800" dirty="0" smtClean="0">
                <a:solidFill>
                  <a:srgbClr val="0000FF"/>
                </a:solidFill>
                <a:latin typeface="Arial" charset="0"/>
              </a:rPr>
              <a:t>ČSN EN 45011:1998 </a:t>
            </a:r>
            <a:endParaRPr lang="cs-CZ" sz="1800" dirty="0">
              <a:solidFill>
                <a:srgbClr val="0000FF"/>
              </a:solidFill>
              <a:latin typeface="Arial" charset="0"/>
            </a:endParaRPr>
          </a:p>
        </p:txBody>
      </p:sp>
      <p:sp>
        <p:nvSpPr>
          <p:cNvPr id="4" name="Obdélník 3"/>
          <p:cNvSpPr/>
          <p:nvPr/>
        </p:nvSpPr>
        <p:spPr bwMode="auto">
          <a:xfrm>
            <a:off x="395288" y="5301208"/>
            <a:ext cx="8437003" cy="1008112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  <a:headEnd type="none" w="med" len="med"/>
            <a:tailEnd type="none" w="med" len="med"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228600" indent="-228600">
              <a:spcBef>
                <a:spcPts val="600"/>
              </a:spcBef>
              <a:buFont typeface="+mj-lt"/>
              <a:buAutoNum type="arabicPeriod"/>
            </a:pPr>
            <a:r>
              <a:rPr lang="cs-CZ" sz="1200" b="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Termín „</a:t>
            </a:r>
            <a:r>
              <a:rPr lang="cs-CZ" sz="12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certifikační systém</a:t>
            </a:r>
            <a:r>
              <a:rPr lang="cs-CZ" sz="1200" b="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“ je </a:t>
            </a:r>
            <a:r>
              <a:rPr lang="cs-CZ" sz="1200" b="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v normě ISO 17065 nahrazen </a:t>
            </a:r>
            <a:r>
              <a:rPr lang="cs-CZ" sz="1200" b="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termínem „</a:t>
            </a:r>
            <a:r>
              <a:rPr lang="cs-CZ" sz="12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certifikační schéma</a:t>
            </a:r>
            <a:r>
              <a:rPr lang="cs-CZ" sz="1200" b="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“, které je povinnou součástí certifikace </a:t>
            </a:r>
            <a:r>
              <a:rPr lang="cs-CZ" sz="1200" b="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produktů. </a:t>
            </a:r>
          </a:p>
          <a:p>
            <a:pPr marL="228600" indent="-228600">
              <a:spcBef>
                <a:spcPts val="600"/>
              </a:spcBef>
              <a:buFont typeface="+mj-lt"/>
              <a:buAutoNum type="arabicPeriod"/>
            </a:pPr>
            <a:r>
              <a:rPr lang="cs-CZ" sz="1200" b="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Norma ISO 17065  </a:t>
            </a:r>
            <a:r>
              <a:rPr lang="cs-CZ" sz="12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nestanoví podrobnosti certifikačních schémat</a:t>
            </a:r>
            <a:r>
              <a:rPr lang="cs-CZ" sz="1200" b="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, ale odkazuje se na budoucí </a:t>
            </a:r>
            <a:r>
              <a:rPr lang="cs-CZ" sz="1200" b="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mezinárodní normu </a:t>
            </a:r>
            <a:br>
              <a:rPr lang="cs-CZ" sz="1200" b="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</a:br>
            <a:r>
              <a:rPr lang="cs-CZ" sz="12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ISO/IEC 17067</a:t>
            </a:r>
            <a:r>
              <a:rPr lang="cs-CZ" sz="1200" b="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, která se nachází v etapě DIS a má nahradit pokyn ISO/IEC 67. </a:t>
            </a:r>
            <a:endParaRPr lang="cs-CZ" sz="1200" b="0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>
              <a:spcBef>
                <a:spcPts val="600"/>
              </a:spcBef>
            </a:pPr>
            <a:endParaRPr lang="en-US" sz="1200" b="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zoom dir="in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6987480" y="6453336"/>
            <a:ext cx="1905000" cy="252264"/>
          </a:xfrm>
          <a:noFill/>
        </p:spPr>
        <p:txBody>
          <a:bodyPr/>
          <a:lstStyle/>
          <a:p>
            <a:fld id="{F7BB68C9-A070-4C5C-8B09-CEE91A3FDE2F}" type="slidenum">
              <a:rPr lang="cs-CZ" smtClean="0">
                <a:cs typeface="Arial" charset="0"/>
              </a:rPr>
              <a:pPr/>
              <a:t>9</a:t>
            </a:fld>
            <a:endParaRPr lang="cs-CZ" dirty="0" smtClean="0">
              <a:cs typeface="Arial" charset="0"/>
            </a:endParaRPr>
          </a:p>
        </p:txBody>
      </p:sp>
      <p:sp>
        <p:nvSpPr>
          <p:cNvPr id="7782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22610" y="188566"/>
            <a:ext cx="5041478" cy="792162"/>
          </a:xfrm>
        </p:spPr>
        <p:txBody>
          <a:bodyPr/>
          <a:lstStyle/>
          <a:p>
            <a:pPr algn="l" eaLnBrk="1" hangingPunct="1">
              <a:defRPr/>
            </a:pPr>
            <a:r>
              <a:rPr lang="cs-CZ" sz="24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</a:rPr>
              <a:t>Srovnání vybraných částí norem </a:t>
            </a:r>
            <a:br>
              <a:rPr lang="cs-CZ" sz="24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</a:rPr>
            </a:br>
            <a:r>
              <a:rPr lang="cs-CZ" sz="24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</a:rPr>
              <a:t>EN 45011 a ISO/IEC 17065 (2)</a:t>
            </a:r>
            <a:endParaRPr lang="cs-CZ" sz="2400" b="1" dirty="0">
              <a:solidFill>
                <a:srgbClr val="7030A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77833" name="Rectangle 9"/>
          <p:cNvSpPr>
            <a:spLocks noGrp="1" noChangeArrowheads="1"/>
          </p:cNvSpPr>
          <p:nvPr>
            <p:ph type="subTitle" idx="1"/>
          </p:nvPr>
        </p:nvSpPr>
        <p:spPr>
          <a:xfrm>
            <a:off x="4860925" y="2132261"/>
            <a:ext cx="3959225" cy="2520875"/>
          </a:xfrm>
          <a:solidFill>
            <a:schemeClr val="bg1"/>
          </a:solidFill>
          <a:ln w="12700">
            <a:solidFill>
              <a:srgbClr val="008000"/>
            </a:solidFill>
          </a:ln>
          <a:effectLst/>
        </p:spPr>
        <p:txBody>
          <a:bodyPr/>
          <a:lstStyle/>
          <a:p>
            <a:pPr algn="l" eaLnBrk="1" hangingPunct="1">
              <a:lnSpc>
                <a:spcPct val="90000"/>
              </a:lnSpc>
              <a:spcBef>
                <a:spcPts val="600"/>
              </a:spcBef>
              <a:defRPr/>
            </a:pPr>
            <a:r>
              <a:rPr lang="cs-CZ" sz="1200" b="1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čl. 3 Termíny a definice</a:t>
            </a:r>
          </a:p>
          <a:p>
            <a:pPr algn="l" eaLnBrk="1" hangingPunct="1">
              <a:lnSpc>
                <a:spcPct val="90000"/>
              </a:lnSpc>
              <a:spcBef>
                <a:spcPts val="600"/>
              </a:spcBef>
              <a:defRPr/>
            </a:pPr>
            <a:r>
              <a:rPr lang="cs-CZ" sz="1200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Norma se odkazuje na termíny a definice v ISO/IEC 17000 (</a:t>
            </a:r>
            <a:r>
              <a:rPr lang="cs-CZ" sz="1200" i="1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Posuzování </a:t>
            </a:r>
            <a:r>
              <a:rPr lang="cs-CZ" sz="1200" i="1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shody – Slovník a základní principy</a:t>
            </a:r>
            <a:r>
              <a:rPr lang="cs-CZ" sz="1200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).</a:t>
            </a:r>
          </a:p>
          <a:p>
            <a:pPr algn="l" eaLnBrk="1" hangingPunct="1">
              <a:lnSpc>
                <a:spcPct val="90000"/>
              </a:lnSpc>
              <a:spcBef>
                <a:spcPts val="600"/>
              </a:spcBef>
              <a:defRPr/>
            </a:pPr>
            <a:r>
              <a:rPr lang="cs-CZ" sz="1200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Další definice specifické pro tuto oblast </a:t>
            </a:r>
            <a:r>
              <a:rPr lang="cs-CZ" sz="1200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jsou uvedeny v čl. 3.1 až </a:t>
            </a:r>
            <a:r>
              <a:rPr lang="cs-CZ" sz="1200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3.13.</a:t>
            </a:r>
            <a:br>
              <a:rPr lang="cs-CZ" sz="1200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</a:br>
            <a:endParaRPr lang="cs-CZ" sz="1200" dirty="0" smtClean="0">
              <a:solidFill>
                <a:srgbClr val="008000"/>
              </a:solidFill>
              <a:latin typeface="Arial" pitchFamily="34" charset="0"/>
              <a:cs typeface="Arial" pitchFamily="34" charset="0"/>
            </a:endParaRPr>
          </a:p>
          <a:p>
            <a:pPr algn="l" eaLnBrk="1" hangingPunct="1">
              <a:lnSpc>
                <a:spcPct val="90000"/>
              </a:lnSpc>
              <a:spcBef>
                <a:spcPts val="600"/>
              </a:spcBef>
              <a:defRPr/>
            </a:pPr>
            <a:r>
              <a:rPr lang="cs-CZ" sz="1200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mj. čl. 3.1: </a:t>
            </a:r>
          </a:p>
          <a:p>
            <a:pPr algn="l" eaLnBrk="1" hangingPunct="1">
              <a:lnSpc>
                <a:spcPct val="90000"/>
              </a:lnSpc>
              <a:spcBef>
                <a:spcPts val="600"/>
              </a:spcBef>
              <a:defRPr/>
            </a:pPr>
            <a:r>
              <a:rPr lang="cs-CZ" sz="1200" b="1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Klient</a:t>
            </a:r>
            <a:r>
              <a:rPr lang="cs-CZ" sz="1200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: </a:t>
            </a:r>
            <a:r>
              <a:rPr lang="cs-CZ" sz="1200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Organizace </a:t>
            </a:r>
            <a:r>
              <a:rPr lang="cs-CZ" sz="1200" dirty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nebo osoba, která je odpovědná certifikačnímu orgánu za zajištění, že jsou plněny certifikační požadavky (3.7) včetně požadavků na produkt (3.8)</a:t>
            </a:r>
            <a:endParaRPr lang="cs-CZ" sz="1200" dirty="0" smtClean="0">
              <a:solidFill>
                <a:srgbClr val="008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Rectangle 9"/>
          <p:cNvSpPr txBox="1">
            <a:spLocks noChangeArrowheads="1"/>
          </p:cNvSpPr>
          <p:nvPr/>
        </p:nvSpPr>
        <p:spPr bwMode="auto">
          <a:xfrm>
            <a:off x="395288" y="2132261"/>
            <a:ext cx="3960812" cy="2520875"/>
          </a:xfrm>
          <a:prstGeom prst="rect">
            <a:avLst/>
          </a:prstGeom>
          <a:solidFill>
            <a:schemeClr val="bg1"/>
          </a:solidFill>
          <a:ln w="12700">
            <a:solidFill>
              <a:srgbClr val="0000FF"/>
            </a:solidFill>
            <a:miter lim="800000"/>
            <a:headEnd/>
            <a:tailEnd/>
          </a:ln>
          <a:effectLst/>
        </p:spPr>
        <p:txBody>
          <a:bodyPr/>
          <a:lstStyle/>
          <a:p>
            <a:pPr>
              <a:lnSpc>
                <a:spcPct val="90000"/>
              </a:lnSpc>
              <a:spcBef>
                <a:spcPts val="600"/>
              </a:spcBef>
            </a:pPr>
            <a:r>
              <a:rPr lang="cs-CZ" sz="1200" dirty="0">
                <a:solidFill>
                  <a:srgbClr val="0000FF"/>
                </a:solidFill>
                <a:latin typeface="Arial" charset="0"/>
              </a:rPr>
              <a:t>čl. 3 Definice:</a:t>
            </a:r>
          </a:p>
          <a:p>
            <a:pPr>
              <a:lnSpc>
                <a:spcPct val="90000"/>
              </a:lnSpc>
              <a:spcBef>
                <a:spcPts val="600"/>
              </a:spcBef>
            </a:pPr>
            <a:r>
              <a:rPr lang="cs-CZ" sz="1200" b="0" dirty="0">
                <a:solidFill>
                  <a:srgbClr val="0000FF"/>
                </a:solidFill>
                <a:latin typeface="Arial" charset="0"/>
              </a:rPr>
              <a:t>EN 45011 se odkazuje na ISO </a:t>
            </a:r>
            <a:r>
              <a:rPr lang="cs-CZ" sz="1200" b="0" dirty="0" err="1">
                <a:solidFill>
                  <a:srgbClr val="0000FF"/>
                </a:solidFill>
                <a:latin typeface="Arial" charset="0"/>
              </a:rPr>
              <a:t>Guide</a:t>
            </a:r>
            <a:r>
              <a:rPr lang="cs-CZ" sz="1200" b="0" dirty="0">
                <a:solidFill>
                  <a:srgbClr val="0000FF"/>
                </a:solidFill>
                <a:latin typeface="Arial" charset="0"/>
              </a:rPr>
              <a:t> 2 (</a:t>
            </a:r>
            <a:r>
              <a:rPr lang="cs-CZ" sz="1200" b="0" i="1" dirty="0">
                <a:solidFill>
                  <a:srgbClr val="0000FF"/>
                </a:solidFill>
                <a:latin typeface="Arial" charset="0"/>
              </a:rPr>
              <a:t>Normalizace a souvisící činnosti - Všeobecný slovník</a:t>
            </a:r>
            <a:r>
              <a:rPr lang="cs-CZ" sz="1200" b="0" dirty="0">
                <a:solidFill>
                  <a:srgbClr val="0000FF"/>
                </a:solidFill>
                <a:latin typeface="Arial" charset="0"/>
              </a:rPr>
              <a:t>) a ISO 8402 (</a:t>
            </a:r>
            <a:r>
              <a:rPr lang="cs-CZ" sz="1200" b="0" i="1" dirty="0">
                <a:solidFill>
                  <a:srgbClr val="0000FF"/>
                </a:solidFill>
                <a:latin typeface="Arial" charset="0"/>
              </a:rPr>
              <a:t>Management jakosti a zabezpečování jakosti – Slovník</a:t>
            </a:r>
            <a:r>
              <a:rPr lang="cs-CZ" sz="1200" b="0" dirty="0">
                <a:solidFill>
                  <a:srgbClr val="0000FF"/>
                </a:solidFill>
                <a:latin typeface="Arial" charset="0"/>
              </a:rPr>
              <a:t>), </a:t>
            </a:r>
            <a:r>
              <a:rPr lang="cs-CZ" sz="1200" b="0" dirty="0">
                <a:latin typeface="Arial" charset="0"/>
              </a:rPr>
              <a:t>která byla zrušena v roce 2001 </a:t>
            </a:r>
            <a:r>
              <a:rPr lang="cs-CZ" sz="1200" b="0" dirty="0">
                <a:solidFill>
                  <a:srgbClr val="0000FF"/>
                </a:solidFill>
                <a:latin typeface="Arial" charset="0"/>
              </a:rPr>
              <a:t>a nahrazena normou EN ISO 9000 (</a:t>
            </a:r>
            <a:r>
              <a:rPr lang="cs-CZ" sz="1200" b="0" i="1" dirty="0">
                <a:solidFill>
                  <a:srgbClr val="0000FF"/>
                </a:solidFill>
                <a:latin typeface="Arial" charset="0"/>
              </a:rPr>
              <a:t>Systémy managementu kvality - Základní principy a slovník</a:t>
            </a:r>
            <a:r>
              <a:rPr lang="cs-CZ" sz="1200" b="0" dirty="0" smtClean="0">
                <a:solidFill>
                  <a:srgbClr val="0000FF"/>
                </a:solidFill>
                <a:latin typeface="Arial" charset="0"/>
              </a:rPr>
              <a:t>). </a:t>
            </a:r>
            <a:endParaRPr lang="cs-CZ" sz="1200" b="0" dirty="0">
              <a:solidFill>
                <a:srgbClr val="0000FF"/>
              </a:solidFill>
              <a:latin typeface="Arial" charset="0"/>
            </a:endParaRPr>
          </a:p>
          <a:p>
            <a:pPr>
              <a:lnSpc>
                <a:spcPct val="90000"/>
              </a:lnSpc>
              <a:spcBef>
                <a:spcPts val="1200"/>
              </a:spcBef>
            </a:pPr>
            <a:r>
              <a:rPr lang="cs-CZ" sz="1200" dirty="0">
                <a:solidFill>
                  <a:srgbClr val="0000FF"/>
                </a:solidFill>
                <a:latin typeface="Arial" charset="0"/>
              </a:rPr>
              <a:t>čl. 3.1 </a:t>
            </a:r>
            <a:r>
              <a:rPr lang="cs-CZ" sz="1200" b="0" dirty="0">
                <a:solidFill>
                  <a:srgbClr val="0000FF"/>
                </a:solidFill>
                <a:latin typeface="Arial" charset="0"/>
              </a:rPr>
              <a:t>Jediná definice určená touto </a:t>
            </a:r>
            <a:r>
              <a:rPr lang="cs-CZ" sz="1200" b="0" dirty="0" smtClean="0">
                <a:solidFill>
                  <a:srgbClr val="0000FF"/>
                </a:solidFill>
                <a:latin typeface="Arial" charset="0"/>
              </a:rPr>
              <a:t>normou je</a:t>
            </a:r>
            <a:endParaRPr lang="cs-CZ" sz="1200" b="0" dirty="0">
              <a:solidFill>
                <a:srgbClr val="0000FF"/>
              </a:solidFill>
              <a:latin typeface="Arial" charset="0"/>
            </a:endParaRPr>
          </a:p>
          <a:p>
            <a:pPr>
              <a:lnSpc>
                <a:spcPct val="90000"/>
              </a:lnSpc>
              <a:spcBef>
                <a:spcPts val="600"/>
              </a:spcBef>
            </a:pPr>
            <a:r>
              <a:rPr lang="cs-CZ" sz="1200" dirty="0">
                <a:solidFill>
                  <a:srgbClr val="0000FF"/>
                </a:solidFill>
                <a:latin typeface="Arial" charset="0"/>
              </a:rPr>
              <a:t>Dodavatel</a:t>
            </a:r>
            <a:r>
              <a:rPr lang="cs-CZ" sz="1200" b="0" dirty="0">
                <a:solidFill>
                  <a:srgbClr val="0000FF"/>
                </a:solidFill>
                <a:latin typeface="Arial" charset="0"/>
              </a:rPr>
              <a:t>: Strana odpovědná za zabezpečení, že výrobky splňují, a pokud je to vhodné, trvale splňují požadavky, na kterých je založena certifikace</a:t>
            </a:r>
          </a:p>
          <a:p>
            <a:pPr>
              <a:spcBef>
                <a:spcPct val="20000"/>
              </a:spcBef>
            </a:pPr>
            <a:endParaRPr lang="cs-CZ" sz="1200" b="0" dirty="0">
              <a:solidFill>
                <a:srgbClr val="0000FF"/>
              </a:solidFill>
              <a:latin typeface="Arial" charset="0"/>
            </a:endParaRPr>
          </a:p>
        </p:txBody>
      </p:sp>
      <p:pic>
        <p:nvPicPr>
          <p:cNvPr id="7" name="Picture 25" descr="scov 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740352" y="44624"/>
            <a:ext cx="1091939" cy="836712"/>
          </a:xfrm>
          <a:prstGeom prst="rect">
            <a:avLst/>
          </a:prstGeom>
          <a:noFill/>
        </p:spPr>
      </p:pic>
      <p:sp>
        <p:nvSpPr>
          <p:cNvPr id="8" name="Rectangle 9"/>
          <p:cNvSpPr txBox="1">
            <a:spLocks noChangeArrowheads="1"/>
          </p:cNvSpPr>
          <p:nvPr/>
        </p:nvSpPr>
        <p:spPr bwMode="auto">
          <a:xfrm>
            <a:off x="4861173" y="1484784"/>
            <a:ext cx="3959225" cy="360040"/>
          </a:xfrm>
          <a:prstGeom prst="rect">
            <a:avLst/>
          </a:prstGeom>
          <a:solidFill>
            <a:schemeClr val="accent5"/>
          </a:solidFill>
          <a:ln w="19050">
            <a:noFill/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800">
                <a:solidFill>
                  <a:schemeClr val="tx1"/>
                </a:solidFill>
                <a:latin typeface="+mn-lt"/>
              </a:defRPr>
            </a:lvl2pPr>
            <a:lvl3pPr marL="9144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400">
                <a:solidFill>
                  <a:schemeClr val="tx1"/>
                </a:solidFill>
                <a:latin typeface="+mn-lt"/>
              </a:defRPr>
            </a:lvl3pPr>
            <a:lvl4pPr marL="13716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4pPr>
            <a:lvl5pPr marL="18288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5pPr>
            <a:lvl6pPr marL="228600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6pPr>
            <a:lvl7pPr marL="274320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7pPr>
            <a:lvl8pPr marL="320040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8pPr>
            <a:lvl9pPr marL="365760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algn="l" eaLnBrk="1" hangingPunct="1">
              <a:spcBef>
                <a:spcPts val="1200"/>
              </a:spcBef>
              <a:defRPr/>
            </a:pPr>
            <a:r>
              <a:rPr lang="cs-CZ" sz="18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cs-CZ" sz="1800" b="1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ČSN EN ISO/IEC 17065:2013</a:t>
            </a:r>
          </a:p>
        </p:txBody>
      </p:sp>
      <p:sp>
        <p:nvSpPr>
          <p:cNvPr id="9" name="Rectangle 9"/>
          <p:cNvSpPr txBox="1">
            <a:spLocks noChangeArrowheads="1"/>
          </p:cNvSpPr>
          <p:nvPr/>
        </p:nvSpPr>
        <p:spPr bwMode="auto">
          <a:xfrm>
            <a:off x="395536" y="1484784"/>
            <a:ext cx="3960812" cy="36004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9050">
            <a:noFill/>
            <a:miter lim="800000"/>
            <a:headEnd/>
            <a:tailEnd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txBody>
          <a:bodyPr/>
          <a:lstStyle/>
          <a:p>
            <a:pPr>
              <a:spcBef>
                <a:spcPct val="20000"/>
              </a:spcBef>
            </a:pPr>
            <a:r>
              <a:rPr lang="cs-CZ" sz="1800" dirty="0" smtClean="0">
                <a:solidFill>
                  <a:srgbClr val="0000FF"/>
                </a:solidFill>
                <a:latin typeface="Arial" charset="0"/>
              </a:rPr>
              <a:t>ČSN EN 45011:1998 </a:t>
            </a:r>
            <a:endParaRPr lang="cs-CZ" sz="1800" dirty="0">
              <a:solidFill>
                <a:srgbClr val="0000FF"/>
              </a:solidFill>
              <a:latin typeface="Arial" charset="0"/>
            </a:endParaRPr>
          </a:p>
        </p:txBody>
      </p:sp>
      <p:sp>
        <p:nvSpPr>
          <p:cNvPr id="4" name="Obdélník 3"/>
          <p:cNvSpPr/>
          <p:nvPr/>
        </p:nvSpPr>
        <p:spPr bwMode="auto">
          <a:xfrm>
            <a:off x="395288" y="5013176"/>
            <a:ext cx="8437003" cy="1296144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  <a:headEnd type="none" w="med" len="med"/>
            <a:tailEnd type="none" w="med" len="med"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228600" indent="-228600">
              <a:spcBef>
                <a:spcPts val="600"/>
              </a:spcBef>
              <a:buFont typeface="Wingdings" pitchFamily="2" charset="2"/>
              <a:buChar char="v"/>
            </a:pPr>
            <a:r>
              <a:rPr lang="cs-CZ" sz="1200" b="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V normě ISO 17065 je použita vedle odkazu na ISO/IEC 17000 poměrně bohatá specifická terminologie. </a:t>
            </a:r>
          </a:p>
          <a:p>
            <a:pPr marL="228600" indent="-228600">
              <a:spcBef>
                <a:spcPts val="600"/>
              </a:spcBef>
              <a:buFont typeface="Wingdings" pitchFamily="2" charset="2"/>
              <a:buChar char="v"/>
            </a:pPr>
            <a:r>
              <a:rPr lang="cs-CZ" sz="1200" b="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Poněkud matoucí výraz „</a:t>
            </a:r>
            <a:r>
              <a:rPr lang="cs-CZ" sz="12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dodavatel</a:t>
            </a:r>
            <a:r>
              <a:rPr lang="cs-CZ" sz="1200" b="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“ („</a:t>
            </a:r>
            <a:r>
              <a:rPr lang="cs-CZ" sz="1200" b="0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supplier</a:t>
            </a:r>
            <a:r>
              <a:rPr lang="cs-CZ" sz="1200" b="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“), který se používá obvykle v jiné souvislosti, byl nahrazen termínem „</a:t>
            </a:r>
            <a:r>
              <a:rPr lang="cs-CZ" sz="12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klient</a:t>
            </a:r>
            <a:r>
              <a:rPr lang="cs-CZ" sz="1200" b="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“ („</a:t>
            </a:r>
            <a:r>
              <a:rPr lang="cs-CZ" sz="1200" b="0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client</a:t>
            </a:r>
            <a:r>
              <a:rPr lang="cs-CZ" sz="1200" b="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“) vyjadřujícím lépe vztah žadatele o certifikaci k certifikačnímu orgánu.</a:t>
            </a:r>
          </a:p>
          <a:p>
            <a:pPr marL="228600" indent="-228600">
              <a:spcBef>
                <a:spcPts val="600"/>
              </a:spcBef>
              <a:buFont typeface="Wingdings" pitchFamily="2" charset="2"/>
              <a:buChar char="v"/>
            </a:pPr>
            <a:r>
              <a:rPr lang="cs-CZ" sz="1200" b="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Další definice zahrnují: Poradenství, hodnocení, produkt, proces, služba, certifikační požadavek, požadavek na produkt, certifikační schéma, rozsah certifikace, vlastník schématu, certifikační orgán, nestrannost</a:t>
            </a:r>
            <a:endParaRPr lang="cs-CZ" sz="1200" b="0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74284485"/>
      </p:ext>
    </p:extLst>
  </p:cSld>
  <p:clrMapOvr>
    <a:masterClrMapping/>
  </p:clrMapOvr>
  <p:transition spd="slow">
    <p:zoom dir="in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ablona ITC svetla">
  <a:themeElements>
    <a:clrScheme name="">
      <a:dk1>
        <a:srgbClr val="003399"/>
      </a:dk1>
      <a:lt1>
        <a:srgbClr val="FFFFFF"/>
      </a:lt1>
      <a:dk2>
        <a:srgbClr val="FF0000"/>
      </a:dk2>
      <a:lt2>
        <a:srgbClr val="808080"/>
      </a:lt2>
      <a:accent1>
        <a:srgbClr val="00CC99"/>
      </a:accent1>
      <a:accent2>
        <a:srgbClr val="003399"/>
      </a:accent2>
      <a:accent3>
        <a:srgbClr val="FFFFFF"/>
      </a:accent3>
      <a:accent4>
        <a:srgbClr val="002A82"/>
      </a:accent4>
      <a:accent5>
        <a:srgbClr val="AAE2CA"/>
      </a:accent5>
      <a:accent6>
        <a:srgbClr val="002D8A"/>
      </a:accent6>
      <a:hlink>
        <a:srgbClr val="CCCCFF"/>
      </a:hlink>
      <a:folHlink>
        <a:srgbClr val="B2B2B2"/>
      </a:folHlink>
    </a:clrScheme>
    <a:fontScheme name="sablona ITC svetla">
      <a:majorFont>
        <a:latin typeface="Arial Unicode MS"/>
        <a:ea typeface=""/>
        <a:cs typeface=""/>
      </a:majorFont>
      <a:minorFont>
        <a:latin typeface="Arial Unicode MS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cs-CZ" sz="4400" b="1" i="0" u="none" strike="noStrike" cap="none" normalizeH="0" baseline="0" smtClean="0">
            <a:ln>
              <a:noFill/>
            </a:ln>
            <a:solidFill>
              <a:srgbClr val="FF0000"/>
            </a:solidFill>
            <a:effectLst/>
            <a:latin typeface="Arial Unicode MS" pitchFamily="34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cs-CZ" sz="4400" b="1" i="0" u="none" strike="noStrike" cap="none" normalizeH="0" baseline="0" smtClean="0">
            <a:ln>
              <a:noFill/>
            </a:ln>
            <a:solidFill>
              <a:srgbClr val="FF0000"/>
            </a:solidFill>
            <a:effectLst/>
            <a:latin typeface="Arial Unicode MS" pitchFamily="34" charset="-128"/>
          </a:defRPr>
        </a:defPPr>
      </a:lstStyle>
    </a:lnDef>
  </a:objectDefaults>
  <a:extraClrSchemeLst>
    <a:extraClrScheme>
      <a:clrScheme name="sablona ITC svetla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ablona ITC svetla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ablona ITC svetla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ablona ITC svetla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ablona ITC svetla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ablona ITC svetla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ablona ITC svetla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ablona ITC svetla 8">
        <a:dk1>
          <a:srgbClr val="000000"/>
        </a:dk1>
        <a:lt1>
          <a:srgbClr val="FFFFFF"/>
        </a:lt1>
        <a:dk2>
          <a:srgbClr val="FF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tiv sady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Essential</Template>
  <TotalTime>12394</TotalTime>
  <Words>6865</Words>
  <Application>Microsoft Office PowerPoint</Application>
  <PresentationFormat>Předvádění na obrazovce (4:3)</PresentationFormat>
  <Paragraphs>841</Paragraphs>
  <Slides>38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38</vt:i4>
      </vt:variant>
    </vt:vector>
  </HeadingPairs>
  <TitlesOfParts>
    <vt:vector size="39" baseType="lpstr">
      <vt:lpstr>sablona ITC svetla</vt:lpstr>
      <vt:lpstr>Nová kriteriální norma ČSN EN ISO/IEC 17065  pro orgány certifikující produkty, procesy a služby</vt:lpstr>
      <vt:lpstr>Technické specifikace upravující systém managementu kvality v certifikačních orgánech pro certifikaci výrobků</vt:lpstr>
      <vt:lpstr>Vztah mezi pokynem ISO/IEC 65  a normou EN 45011</vt:lpstr>
      <vt:lpstr>Důvody vzniku normy ISO/IEC 17065 (1)</vt:lpstr>
      <vt:lpstr>Důvody vzniku normy ISO/IEC 17065 (2)</vt:lpstr>
      <vt:lpstr>Obecné rozdíly mezi normami  ISO 17065 a EN 45011 </vt:lpstr>
      <vt:lpstr>Srovnání vybraných částí norem  EN 45011 a ISO/IEC 17065</vt:lpstr>
      <vt:lpstr>Srovnání vybraných částí norem  EN 45011 a ISO/IEC 17065 (1)</vt:lpstr>
      <vt:lpstr>Srovnání vybraných částí norem  EN 45011 a ISO/IEC 17065 (2)</vt:lpstr>
      <vt:lpstr>Srovnání vybraných částí norem  EN 45011 a ISO/IEC 17065 (3)</vt:lpstr>
      <vt:lpstr>Srovnání vybraných částí norem  EN 45011 a ISO/IEC 17065 (5)</vt:lpstr>
      <vt:lpstr>Srovnání vybraných částí norem  EN 45011 a ISO/IEC 17065 (6)</vt:lpstr>
      <vt:lpstr>Srovnání vybraných částí norem  EN 45011 a ISO/IEC 17065 (7)</vt:lpstr>
      <vt:lpstr>Srovnání vybraných částí norem  EN 45011 a ISO/IEC 17065 (8)</vt:lpstr>
      <vt:lpstr>Srovnání vybraných částí norem  EN 45011 a ISO/IEC 17065 (9)</vt:lpstr>
      <vt:lpstr>Srovnání vybraných částí norem  EN 45011 a ISO/IEC 17065 (10)</vt:lpstr>
      <vt:lpstr>Srovnání vybraných částí norem  EN 45011 a ISO/IEC 17065 (11)</vt:lpstr>
      <vt:lpstr>Srovnání vybraných částí norem  EN 45011 a ISO/IEC 17065 (12)</vt:lpstr>
      <vt:lpstr>Srovnání vybraných částí norem  EN 45011 a ISO/IEC 17065 (13)</vt:lpstr>
      <vt:lpstr>Srovnání vybraných částí norem  EN 45011 a ISO/IEC 17065 (14)</vt:lpstr>
      <vt:lpstr>Srovnání vybraných částí norem  EN 45011 a ISO/IEC 17065 (15)</vt:lpstr>
      <vt:lpstr>Srovnání vybraných částí norem  EN 45011 a ISO/IEC 17065 (16)</vt:lpstr>
      <vt:lpstr>Srovnání vybraných částí norem  EN 45011 a ISO/IEC 17065 (17)</vt:lpstr>
      <vt:lpstr>Srovnání vybraných částí norem  EN 45011 a ISO/IEC 17065 (18)</vt:lpstr>
      <vt:lpstr>Srovnání vybraných částí norem  EN 45011 a ISO/IEC 17065 (19)</vt:lpstr>
      <vt:lpstr>Srovnání vybraných částí norem  EN 45011 a ISO/IEC 17065 (20)</vt:lpstr>
      <vt:lpstr>Srovnání vybraných částí norem  EN 45011 a ISO/IEC 17065 (21)</vt:lpstr>
      <vt:lpstr>Srovnání vybraných částí norem  EN 45011 a ISO/IEC 17065 (22)</vt:lpstr>
      <vt:lpstr>Srovnání vybraných částí norem  EN 45011 a ISO/IEC 17065 (23)</vt:lpstr>
      <vt:lpstr>Srovnání vybraných částí norem  EN 45011 a ISO/IEC 17065 (24)</vt:lpstr>
      <vt:lpstr>Srovnání vybraných částí norem  EN 45011 a ISO/IEC 17065 (25)</vt:lpstr>
      <vt:lpstr>Srovnání vybraných částí norem  EN 45011 a ISO/IEC 17065 (26)</vt:lpstr>
      <vt:lpstr>Termíny implementace normy ČSN EN ISO/IEC 17065:2013  </vt:lpstr>
      <vt:lpstr>Přechod COV  na normu ČSN EN ISO/IEC 17065</vt:lpstr>
      <vt:lpstr>Tabulka křížových odkazů  EN 45011    ISO/IEC 17065  (1)</vt:lpstr>
      <vt:lpstr>Tabulka křížových odkazů  EN 45011    ISO/IEC 17065  (2)</vt:lpstr>
      <vt:lpstr>Tabulka křížových odkazů  EN 45011    ISO/IEC 17065  (3)</vt:lpstr>
      <vt:lpstr>Prezentace aplikace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Nová kriteriální norma ČSN EN ISO/IEC 17065  pro orgány certifikující produkty, procesy a služby</dc:title>
  <dc:creator>pvan</dc:creator>
  <cp:lastModifiedBy>Vaněk Pavel</cp:lastModifiedBy>
  <cp:revision>801</cp:revision>
  <cp:lastPrinted>2013-02-06T11:26:02Z</cp:lastPrinted>
  <dcterms:created xsi:type="dcterms:W3CDTF">2007-04-06T13:43:31Z</dcterms:created>
  <dcterms:modified xsi:type="dcterms:W3CDTF">2013-02-06T11:28:31Z</dcterms:modified>
</cp:coreProperties>
</file>