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2" r:id="rId3"/>
    <p:sldId id="377" r:id="rId4"/>
    <p:sldId id="378" r:id="rId5"/>
    <p:sldId id="379" r:id="rId6"/>
    <p:sldId id="380" r:id="rId7"/>
    <p:sldId id="381" r:id="rId8"/>
    <p:sldId id="304" r:id="rId9"/>
    <p:sldId id="383" r:id="rId10"/>
    <p:sldId id="384" r:id="rId11"/>
    <p:sldId id="386" r:id="rId12"/>
    <p:sldId id="387" r:id="rId13"/>
    <p:sldId id="388" r:id="rId14"/>
    <p:sldId id="385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9" r:id="rId25"/>
    <p:sldId id="398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357" r:id="rId34"/>
    <p:sldId id="376" r:id="rId35"/>
    <p:sldId id="407" r:id="rId36"/>
    <p:sldId id="408" r:id="rId37"/>
    <p:sldId id="409" r:id="rId38"/>
    <p:sldId id="295" r:id="rId39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FF0000"/>
        </a:solidFill>
        <a:latin typeface="Arial Unicode MS" pitchFamily="34" charset="-12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EEFF"/>
    <a:srgbClr val="D5E1FF"/>
    <a:srgbClr val="DDE3FF"/>
    <a:srgbClr val="CCECFF"/>
    <a:srgbClr val="FFFFCC"/>
    <a:srgbClr val="0000FF"/>
    <a:srgbClr val="008000"/>
    <a:srgbClr val="00FF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34" autoAdjust="0"/>
  </p:normalViewPr>
  <p:slideViewPr>
    <p:cSldViewPr>
      <p:cViewPr varScale="1">
        <p:scale>
          <a:sx n="131" d="100"/>
          <a:sy n="131" d="100"/>
        </p:scale>
        <p:origin x="-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24630-4DBC-4BEB-B775-2EB112A97F0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ACC44-D718-488E-8E64-83E38A3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40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B3523F-88FB-4EF2-AEAC-B33C6FBB60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096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B23A5-CB15-43D9-8FAF-59898A6A48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DF14-1CFD-4983-B220-2948476677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8526C-D1FC-45D8-90BF-3A818CC08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BA059-ECA3-45FE-97E5-F6E08B762D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1A0D-0BC2-4A56-BC79-C367E4C0E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025E-700E-49D4-9D8D-EFA193833F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7F69B-5C85-4125-AB1C-309D353E7B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CE67C-10E8-4595-BEE6-2190D63BC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E142-EC8B-4997-A092-1FEAE9B737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5A4F-FC7B-4D7E-8698-B8AAEF56C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11637-CA08-4D50-96A2-7B95B9D1AE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9FC0FE3-A6B2-4EAC-B8DF-20C82FBF87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slow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2CD63-72D4-4A35-AEAA-ADD45A938FE9}" type="slidenum">
              <a:rPr lang="cs-CZ" smtClean="0">
                <a:cs typeface="Arial" charset="0"/>
              </a:rPr>
              <a:pPr/>
              <a:t>1</a:t>
            </a:fld>
            <a:endParaRPr lang="cs-CZ" dirty="0" smtClean="0">
              <a:cs typeface="Arial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2246313"/>
            <a:ext cx="7989888" cy="966663"/>
          </a:xfrm>
        </p:spPr>
        <p:txBody>
          <a:bodyPr/>
          <a:lstStyle/>
          <a:p>
            <a:pPr algn="l" eaLnBrk="1" hangingPunct="1"/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Nová kriteriální </a:t>
            </a: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 ČSN EN ISO/IEC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17065 </a:t>
            </a:r>
            <a:b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 orgány certifikující produkty, procesy a služby</a:t>
            </a:r>
            <a:endParaRPr lang="en-GB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4213" y="4724400"/>
            <a:ext cx="6400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2400" dirty="0" smtClean="0">
                <a:solidFill>
                  <a:srgbClr val="5C00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Výroční konference SCOV, Praha 7. 2. 2013</a:t>
            </a:r>
            <a:endParaRPr lang="en-US" sz="2400" dirty="0">
              <a:solidFill>
                <a:srgbClr val="5C002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</a:pPr>
            <a:r>
              <a:rPr lang="en-US" sz="2000" b="0" i="1" dirty="0">
                <a:solidFill>
                  <a:srgbClr val="5C002E"/>
                </a:solidFill>
              </a:rPr>
              <a:t>Pavel Vaněk, ITC Zlín</a:t>
            </a:r>
          </a:p>
        </p:txBody>
      </p:sp>
      <p:pic>
        <p:nvPicPr>
          <p:cNvPr id="8" name="Picture 2" descr="C:\TEXTY\Smlouvy mezinárodní\_Vlajky států\ZnakHlavnihoMestaPrah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459148"/>
            <a:ext cx="914796" cy="868424"/>
          </a:xfrm>
          <a:prstGeom prst="rect">
            <a:avLst/>
          </a:prstGeom>
          <a:noFill/>
        </p:spPr>
      </p:pic>
      <p:pic>
        <p:nvPicPr>
          <p:cNvPr id="10" name="Picture 25" descr="scov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8413" y="5490860"/>
            <a:ext cx="1091939" cy="836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10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(3)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132261"/>
            <a:ext cx="3959225" cy="2736899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4.1.1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orgán musí být právně identifikovatelný, popř. musí být vymezen jako část právně identifikovatelného subjektu, a to tak, aby mohl být považován za subjekt právně odpovědný za všechny své certifikační činnosti.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Státní certifikační orgán je považován za právně identifikovatelný subjekt na základě svého státem daného postavení.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132261"/>
            <a:ext cx="3960812" cy="273689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4.2 d):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disponovat dokumenty, které prokazují, že je právnickou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osobou.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>
                <a:solidFill>
                  <a:srgbClr val="0000FF"/>
                </a:solidFill>
                <a:latin typeface="Arial" charset="0"/>
              </a:rPr>
              <a:t>čl. 4.2 </a:t>
            </a: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g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):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COV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musí mít práva a odpovědnosti vztahující se k jeho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certifikačním činnostem.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48478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48478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95288" y="5301208"/>
            <a:ext cx="8437003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Otázka právní subjektivity nepodléhá žádné zásadní změně, v normě ISO 17065 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pouze použita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podrobnější specifikace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požadavku, který upřesňuje zejména postavení COV, které jsou státními institucemi. To se může týkat např. celních orgánů, certifikačních orgánů provozovaných orgány dozoru nad trhem, apod.</a:t>
            </a:r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2983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11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(5)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276277"/>
            <a:ext cx="3959225" cy="1368747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7.5.1 a 7.5.2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Přezkoumání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provádět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pracovníci, kteří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nebyli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zapojeni 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procesu hodnocení. Doporučení pro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rozhodnutí o certifikaci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založená na přezkoumání, musí být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dokumentována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pokud přezkoumání a rozhodnutí o certifikaci nejsou prováděna současně stejnou osobou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276277"/>
            <a:ext cx="3960812" cy="136874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4.2 f):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zajistit, aby každé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rozhodnutí o certifikaci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vydala jiná osoba nebo jiné osoby než ty, které prováděly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hodnocení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C00000"/>
                </a:solidFill>
                <a:latin typeface="Arial" charset="0"/>
              </a:rPr>
              <a:t>V EN 45011 se nevyskytuje proces přezkoumání (před rozhodnutím o certifikaci).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48478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48478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373216"/>
            <a:ext cx="8437003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Před rozhodnutím o certifikaci je v ISO 17065 zařazena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nová procedura – Přezkoumání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Nicméně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pokračovat i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současné praxi rozhodování o certifikaci,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jestliže je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přezkoumání a rozhodnutí spojeno do jediné procedury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vykonávané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stejnou osobou.</a:t>
            </a:r>
            <a:endParaRPr lang="cs-CZ" sz="12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Otázka pokrytí odpovědnosti za nesprávný výrok COV, škodu na výrobku nebo jiném majetku apod. je řešena poněkud podrobněji v ISO 17065. Vedle komerčního pojištění lze prokázat splnění i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existencí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hmotných či finančních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rezerv.</a:t>
            </a:r>
            <a:endParaRPr lang="en-US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4861173" y="4004469"/>
            <a:ext cx="3959225" cy="936699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4.3.1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mít odpovídající opatření (např. pojištění nebo </a:t>
            </a:r>
            <a:r>
              <a:rPr lang="cs-CZ" sz="12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rezervy</a:t>
            </a:r>
            <a:r>
              <a:rPr lang="cs-CZ" sz="1200" b="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k pokrytí odpovědností plynoucích z jeho činností</a:t>
            </a:r>
            <a:r>
              <a:rPr lang="cs-CZ" sz="1200" b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12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395536" y="4004469"/>
            <a:ext cx="3960812" cy="93669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4.2 h):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přijmout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přiměřená opatření pro pokrytí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odpovědností vyplývajících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z jeho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činností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4931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12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(6)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88245"/>
            <a:ext cx="3959225" cy="3024931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4.2.6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nesmí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být konstruktérem, výrobcem, montážním pracovníkem, distributorem nebo servisním pracovištěm certifikovaného produktu</a:t>
            </a:r>
          </a:p>
          <a:p>
            <a:pPr algn="l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návrhářem, realizátorem, provozovatelem nebo operátorem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certifikovaného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procesu</a:t>
            </a:r>
          </a:p>
          <a:p>
            <a:pPr algn="l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být návrhářem, realizátorem, poskytovatelem nebo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provozovatelem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certifikované služby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nesmí nabízet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svým klientům </a:t>
            </a:r>
            <a:r>
              <a:rPr lang="cs-CZ" sz="1200" b="1" dirty="0">
                <a:latin typeface="Arial" pitchFamily="34" charset="0"/>
                <a:cs typeface="Arial" pitchFamily="34" charset="0"/>
              </a:rPr>
              <a:t>poradenství pro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návrh, výrobu, </a:t>
            </a:r>
            <a:r>
              <a:rPr lang="cs-CZ" sz="1200" b="1" dirty="0">
                <a:latin typeface="Arial" pitchFamily="34" charset="0"/>
                <a:cs typeface="Arial" pitchFamily="34" charset="0"/>
              </a:rPr>
              <a:t>instalování, udržování nebo distribuování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certifikovaného produktu, procesu či služby, ani nabízet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svým klientům </a:t>
            </a:r>
            <a:r>
              <a:rPr lang="cs-CZ" sz="1200" b="1" dirty="0">
                <a:latin typeface="Arial" pitchFamily="34" charset="0"/>
                <a:cs typeface="Arial" pitchFamily="34" charset="0"/>
              </a:rPr>
              <a:t>poradenství v systému managementu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nebo interní auditování, jestliže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schéma vyžaduje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hodnocení systému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managementu.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88245"/>
            <a:ext cx="3960812" cy="3024931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4.2 o):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nesmí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dodávat nebo navrhovat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výrobky toho typu, který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certifikuje.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nesmí poskytovat žadateli rady nebo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konzultační služby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týkající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se způsobu jednání v záležitostech, které jsou překážkami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požadované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certifikace</a:t>
            </a: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340768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340768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229200"/>
            <a:ext cx="8437003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8775" indent="-358775">
              <a:spcBef>
                <a:spcPts val="600"/>
              </a:spcBef>
              <a:buFont typeface="Wingdings" pitchFamily="2" charset="2"/>
              <a:buChar char="Ë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problematiky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střetu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zájmů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podrobně konkretizováno i pro případy certifikace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procesů a služeb.</a:t>
            </a:r>
            <a:endParaRPr lang="cs-CZ" sz="12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2425" indent="-352425">
              <a:spcBef>
                <a:spcPts val="600"/>
              </a:spcBef>
              <a:buFont typeface="Wingdings" pitchFamily="2" charset="2"/>
              <a:buChar char="Ë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Celkem vágní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požadavek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normy EN 45011 byl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upřesněn a rozšířen i na oblast COSM,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jestliže součástí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certifikačního schématu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má být také audit na místě.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Kromě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klasického poradenství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nesmí COV nabízet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interní audity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klientům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2425" indent="-352425">
              <a:spcBef>
                <a:spcPts val="600"/>
              </a:spcBef>
              <a:buFont typeface="Wingdings" pitchFamily="2" charset="2"/>
              <a:buChar char="Ë"/>
            </a:pP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nevylučuje možnost výměny informací (např. vysvětlování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zjištění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nebo objasňování požadavků) mezi certifikačním orgánem a jeho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klienty.</a:t>
            </a: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0470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13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(7)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492301"/>
            <a:ext cx="3959225" cy="2088827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4.2.3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orgán COV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průběžně identifikovat rizika své nestrannosti. 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Zahrnuje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to ta rizika, která vyplývají z jeho činností,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jeho vztahů nebo ze vztahů jeho pracovníků. 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Nicméně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existence takových vztahů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nezbytně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znamenat, že byla ohrožena nestrannost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certifikačního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orgánu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492301"/>
            <a:ext cx="3960812" cy="208882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4.2 o):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nesmí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poskytovat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jakékoli jiné výrobky nebo služby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které by mohly zpochybnit důvěrnost, objektivitu nebo nestrannost jeho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certifikačního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procesu 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rozhodnutí.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84482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84482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95288" y="5085184"/>
            <a:ext cx="8437003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Povinnosti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COV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jsou rozšířeny i na jakékoliv další možné střety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zájmů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které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COV povinen systematicky vyhledávat, identifikovat, kontrolovat a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eliminovat jejich vliv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Tento nový požadavek normy ISO 17065 směřuje k provádění a aktualizaci Analýzy nestrannosti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COV, a k následnému managementu takto identifikovaných rizik. </a:t>
            </a:r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1296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14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(8)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16237"/>
            <a:ext cx="3959225" cy="3312963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6.2.2.1: Externí zdroje (outsourcing)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smí zadávat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činnosti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pouze orgánům,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které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splňují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aplikovatelné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požadavky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norem.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 zkoušení musí splňovat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aplikovatelné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požadavky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17025, pro inspekci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17020 a pro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audit systému ISO 17021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Požadavky na nestrannost hodnotících pracovníků zmíněné v dané normě musí být aplikovány.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Příklady </a:t>
            </a:r>
            <a:r>
              <a:rPr lang="cs-CZ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požadavků které nejsou aplikovatelné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COV má dostatečné odborné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znalosti při použití výsledků hodnocení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dostatečný rozsah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řízení, které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má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nad zkoušením (včetně </a:t>
            </a:r>
            <a:r>
              <a:rPr lang="cs-CZ" sz="12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witness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auditů)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Jsou-li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činnosti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zadávány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 nikoli nezávislých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orgánů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(např.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laboratoř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klienta), musí certifikační orgán zajistit, že činnosti hodnocení jsou řízeny způsobem, který zajistí důvěru ve výsledky a že jsou k dispozici záznamy pro účely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odůvodnění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důvěry.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16237"/>
            <a:ext cx="3960812" cy="3312963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4.4:  Smluvní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subdodávky (</a:t>
            </a:r>
            <a:r>
              <a:rPr lang="cs-CZ" sz="1200" dirty="0" err="1">
                <a:solidFill>
                  <a:srgbClr val="0000FF"/>
                </a:solidFill>
                <a:latin typeface="Arial" charset="0"/>
              </a:rPr>
              <a:t>subcontracting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)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 případě, že se certifikační orgán rozhodne uzavřít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subdodavatelskou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smlouvu na provedení práce vztahující se k certifikaci (např. na zkoušení nebo inspekci) s externím orgánem nebo osobou,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musí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být sepsána řádně dokumentovaná smlouva o dohodnutých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záměrech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zahrnující ujednání o důvěrnosti a střetu zájmů.</a:t>
            </a:r>
          </a:p>
          <a:p>
            <a:pPr>
              <a:spcBef>
                <a:spcPct val="200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268760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268760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373216"/>
            <a:ext cx="8437003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Norma používá termín „Externí zdroje“ místo „Subdodavatelé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“.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textu čl. 6.2.2 je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zjevné, že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není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ve všech případech 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nutná akreditace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subdodavatele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(některé požadavky akreditačních norem nemusí být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splněny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vždy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však nutno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zdůvodnit takové řešení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Explicitně je zde zmiňována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možnost použít výsledků zkušební laboratoře výrobce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 předpokladu, že COV zajistí důvěryhodnost výsledků (nabízí se možnost 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zkoušení pod dohledem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pracovníků COV). </a:t>
            </a:r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6755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15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(9)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16237"/>
            <a:ext cx="3959225" cy="3312963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6.2.2.4: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při použití externích zdrojů: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a) převzít odpovědnost za </a:t>
            </a:r>
            <a:r>
              <a:rPr lang="cs-CZ" sz="12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outsourcované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činnosti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b) zajistit, aby orgán, který poskytuje </a:t>
            </a:r>
            <a:r>
              <a:rPr lang="cs-CZ" sz="12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outsourcované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služby,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ani jeho pracovníci nebyli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zapojováni, ani přímo, ani prostřednictvím žádného jiného zaměstnavatele, takovým způsobem, že by mohla být zpochybněna důvěryhodnost výsledků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c) mít dokumentovány politiky, postupy a záznamy týkající se kvalifikace, posuzování a monitorování všech orgánů, které poskytují </a:t>
            </a:r>
            <a:r>
              <a:rPr lang="cs-CZ" sz="12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outsourcované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služby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d) udržovat seznam schválených poskytovatelů těchto služeb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e) implementovat nápravná opatření pro jakákoli porušení smlouvy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f) informovat </a:t>
            </a:r>
            <a:r>
              <a:rPr lang="cs-CZ" sz="1200" b="1" dirty="0">
                <a:latin typeface="Arial" pitchFamily="34" charset="0"/>
                <a:cs typeface="Arial" pitchFamily="34" charset="0"/>
              </a:rPr>
              <a:t>s předstihem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klienta o </a:t>
            </a:r>
            <a:r>
              <a:rPr lang="cs-CZ" sz="12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outsourcovaných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činnostech, aby měl klient příležitost vznést námitky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16237"/>
            <a:ext cx="3960812" cy="3312963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4.4: 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Smluvní subdodávky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(</a:t>
            </a:r>
            <a:r>
              <a:rPr lang="cs-CZ" sz="1200" b="0" dirty="0" err="1">
                <a:solidFill>
                  <a:srgbClr val="0000FF"/>
                </a:solidFill>
                <a:latin typeface="Arial" charset="0"/>
              </a:rPr>
              <a:t>subcontracting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) jsou možné za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předpokladu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že COV: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a) převezme odpovědnost za práci prováděnou na základě smluvní subdodávky a zachová si svou odpovědnost za udělování,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udržování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rozšiřování, pozastavování nebo odnímání certifikace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b) zajistí, aby smluvní subdodavatel byl způsobilý a splňoval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příslušná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ustanovení norem a pokynů týkajících se zkoušení,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inspekce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nebo jiných technických činností a aby nebyli přímo nebo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prostřednictvím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zaměstnavatele osoby zapojeni do navrhování nebo výroby výrobku způsobem, který by mohl zpochybnit nestrannost;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c) získá souhlas žadatele</a:t>
            </a:r>
          </a:p>
          <a:p>
            <a:pPr>
              <a:spcBef>
                <a:spcPct val="200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268760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268760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517232"/>
            <a:ext cx="8437003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Podle předchozího snímku se možnosti použití subdodávek rozšiřují, ale daní za tuto možnost jsou přísnější pravidla týkající se vlastního provedení a dokumentování těchto akcí, včetně existence speciální politiky pro vztahy s organizacemi poskytujícími </a:t>
            </a:r>
            <a:r>
              <a:rPr lang="cs-CZ" sz="1200" b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outsourcované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služby. 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Klient musí souhlasit se subdodávkou, explicitně je stanoveno, že musí být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informován s předstihem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1196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16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(10)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132261"/>
            <a:ext cx="3959225" cy="2880915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8: Požadavky na systém managementu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 řešeny dvěma způsoby – možnost A (výčet požadavků) nebo možnost B (implementován systém dle ISO 9001)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8.2.3: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jmenovat člena vedení, který bez ohledu na jiné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odpovědnosti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mít odpovědnost a pravomoc zahrnující následující: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a) zajištění, že procesy a postupy potřebné pro systém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managementu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 zavedeny, implementovány a udržovány;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b) předkládání zpráv vrcholovému vedení o dosahované úrovni systému managementu a o jakékoli potřebě zlepšování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132261"/>
            <a:ext cx="3960812" cy="288091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4.5:  Systém jakosti </a:t>
            </a:r>
            <a:br>
              <a:rPr lang="cs-CZ" sz="120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            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je definován formou výčtu požadavků, </a:t>
            </a:r>
            <a:r>
              <a:rPr lang="cs-CZ" sz="1200" b="0" dirty="0" err="1" smtClean="0">
                <a:solidFill>
                  <a:srgbClr val="0000FF"/>
                </a:solidFill>
                <a:latin typeface="Arial" charset="0"/>
              </a:rPr>
              <a:t>m.j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.: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4.5.2: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COV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musí určit osobu s přímým přístupem k jeho nejvyšší výkonné úrovni, která musí mít bez ohledu na své další povinnosti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vymezenu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pravomoc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a) zajistit, aby byl systém jakosti vytvořen, uplatněn a udržován v souladu s touto normou, a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b) podávat vedení orgánu zprávy o fungování systému jakosti sloužící pro účely přezkoumání a jako základ pro zlepšování systému jakosti.</a:t>
            </a:r>
          </a:p>
          <a:p>
            <a:pPr>
              <a:spcBef>
                <a:spcPct val="200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48478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48478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301208"/>
            <a:ext cx="8437003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 oblast systému managementu je v normě ISO 17065 aplikována specifikace ISO PAS 17005, která nabízí obecně 2 možnosti prokázání splnění požadavků organizací:</a:t>
            </a:r>
          </a:p>
          <a:p>
            <a:pPr>
              <a:spcBef>
                <a:spcPts val="600"/>
              </a:spcBef>
              <a:tabLst>
                <a:tab pos="536575" algn="l"/>
              </a:tabLst>
            </a:pP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Možnost A: Požadavky na systém realizované taxativním výčtem požadavků se v obou normách zásadně neliší.</a:t>
            </a:r>
          </a:p>
          <a:p>
            <a:pPr>
              <a:spcBef>
                <a:spcPts val="600"/>
              </a:spcBef>
              <a:tabLst>
                <a:tab pos="536575" algn="l"/>
              </a:tabLst>
            </a:pP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Možnost B: Situace</a:t>
            </a:r>
            <a:r>
              <a:rPr lang="cs-CZ" sz="1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kdy COV implementoval a udržuje systém ve shodě s požadavky ISO 9001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26512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17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(11)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16237"/>
            <a:ext cx="3959225" cy="3312963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7.11: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Ukončení, omezení, pozastavení nebo odnětí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certifikace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Pokud je doložena neshoda s certifikačními požadavky, buď jako výsledek dozoru nebo v jiném případě, certifikační orgán musí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zvážit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rozhodnout o přijetí vhodného opatření: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a) pokračování certifikace za podmínek specifikovaných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certifikačním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orgánem (např. četnější dozory);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b) omezení rozsahu certifikace k odstranění nevyhovujících variant produktu;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c) pozastavení certifikace během nerealizovaných nápravných opatření klienta;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d) odnětí certifikace.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16237"/>
            <a:ext cx="3960812" cy="3312963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4.6: 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Podmínky a postupy pro udělování, udržování, rozšiřování, pozastavování a odnímání </a:t>
            </a: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certifikace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specifikovat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podmínky pro udělování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udržování 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rozšiřování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certifikace a podmínky, za kterých může být certifikace zčásti nebo zcela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pozastavena nebo odejmuta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mít postupy pro udělování, udržování, odnímání 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případně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i pozastavování certifikace, rozšiřování nebo omezování rozsahu certifikace a pro opakované hodnocení v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případě, že </a:t>
            </a:r>
            <a:r>
              <a:rPr lang="cs-CZ" sz="1200" dirty="0" smtClean="0">
                <a:solidFill>
                  <a:schemeClr val="tx1"/>
                </a:solidFill>
                <a:latin typeface="Arial" charset="0"/>
              </a:rPr>
              <a:t>nastanou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změny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významně ovlivňující provedení nebo specifikaci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výrobku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nebo změny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norem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s nimiž je soulad výrobku certifikován, nebo změny ve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vlastnictví</a:t>
            </a:r>
            <a:r>
              <a:rPr lang="cs-CZ" sz="1200" b="0" dirty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 struktuře nebo vedení příslušného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dodavatele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pokud jsou významné, nebo v případě </a:t>
            </a:r>
            <a:r>
              <a:rPr lang="cs-CZ" sz="1200" dirty="0">
                <a:solidFill>
                  <a:schemeClr val="tx1"/>
                </a:solidFill>
                <a:latin typeface="Arial" charset="0"/>
              </a:rPr>
              <a:t>jakýchkoli jiných informací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naznačujících, že výrobek již nemusí vyhovovat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požadavkům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certifikačního systému </a:t>
            </a:r>
          </a:p>
          <a:p>
            <a:pPr>
              <a:spcBef>
                <a:spcPct val="200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268760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268760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517232"/>
            <a:ext cx="8437003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5764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18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(12)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16237"/>
            <a:ext cx="3959225" cy="3456979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7.11: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Ukončení, omezení, pozastavení nebo odnětí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certifikace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Jestliže je certifikace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ukončena,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pozastavena nebo odňata, musí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přijmout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opatření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specifikovaná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 certifikačním schématu 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provést nezbytné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úpravy formálních dokumentů o certifikaci, veřejně dostupných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informací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licencí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atd., aby se zajistilo, že neposkytuje žádné údaje o tom, že je produkt nadále certifikován.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Je-li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rozsah certifikace omezen, musí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přijmout analogická opatření, aby zajistil informovanost klienta a veřejnosti o omezeném rozsahu certifikace.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Je-li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certifikace pozastavena, musí COV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oznámit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klientovi následující: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-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opatření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potřebná pro ukončení pozastavení a obnovení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produktu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souladu s certifikačním schématem;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-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jakákoli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další opatření požadovaná v certifikačním schématu.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16237"/>
            <a:ext cx="3960812" cy="345697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4.6: 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Podmínky a postupy pro udělování, udržování, rozšiřování, pozastavování a odnímání </a:t>
            </a: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certifikace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--- viz předchozí snímek ---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268760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268760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661248"/>
            <a:ext cx="8437003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Přestože rozsahem textu pro obě normy je v těchto článcích rozdílný, nejsou v normě ISO 17065 významné rozdíly týkající se vydávání a změn statutu certifikátů. 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Požadavky a postupy jsou však v normě ISO 17065 podrobněji popsány. Za povšimnutí stojí, že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opatření nejsou vztažena k obecným postupům COV, ale k certifikačním schématům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(mohou se tedy lišit v závislosti na použitém schématu).</a:t>
            </a:r>
          </a:p>
        </p:txBody>
      </p:sp>
    </p:spTree>
    <p:extLst>
      <p:ext uri="{BB962C8B-B14F-4D97-AF65-F5344CB8AC3E}">
        <p14:creationId xmlns:p14="http://schemas.microsoft.com/office/powerpoint/2010/main" val="209439374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19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(13)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88245"/>
            <a:ext cx="3959225" cy="3384971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8.6.1 až 8.6.3: Interní audity</a:t>
            </a:r>
          </a:p>
          <a:p>
            <a:pPr algn="l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zavést postupy pro interní audity, aby ověřil, že plní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požadavky normy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že systém managementu je efektivně implementován a udržován.</a:t>
            </a:r>
          </a:p>
          <a:p>
            <a:pPr algn="l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Návody pro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interní audity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poskytuje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norma ISO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19011.</a:t>
            </a:r>
          </a:p>
          <a:p>
            <a:pPr algn="l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Program auditu musí být plánován a musí brát v úvahu důležitost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auditovaných procesů,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stejně jako výsledky předchozích auditů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Interní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audity musí být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prováděny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alespoň 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x za rok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změnu (omezení nebo obnovení) četnosti interních auditů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postupovat podle dokumentovaného rozhodovacího procesu. 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l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audity provádějí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osoby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znalé certifikace, auditování 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požadavků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normy ISO/IEC 17065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auditoři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neauditují svoji vlastní práci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osoby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odpovědné za auditované oblasti jsou informovány 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výstupu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auditu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opatření z auditů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přiměřená a přijata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včas 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l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identifikovány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příležitosti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 zlepšování.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88245"/>
            <a:ext cx="3960812" cy="3384971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4.7.1:  Interní audity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provádět plánovaným a systematickým způsobem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pravidelné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interní audity všech postupů tak, aby ověřil, zda je systém jakosti uplatňován a zda je efektivní.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zajistit, aby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a) pracovníci zodpovědní za oblast, která je předmětem auditu, byli informováni o závěrech auditu;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b) opatření k nápravě byla přijata včas a byla přiměřená;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c) výsledky auditu byly dokumentovány.</a:t>
            </a: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340768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340768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661248"/>
            <a:ext cx="8437003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normě ISO 17065 je nově stanovena minimální hodnota četnosti interních auditů (jedenkrát za 12 měsíců).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Odchylky od tohoto pravidla musí být řádně dokumentovány v souladu se specifickou procedurou COV. 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Jednotlivé požadavky a postupy jsou v normě ISO 17065 detailně popsány v souladu s ISO PAS 17005 </a:t>
            </a:r>
          </a:p>
        </p:txBody>
      </p:sp>
    </p:spTree>
    <p:extLst>
      <p:ext uri="{BB962C8B-B14F-4D97-AF65-F5344CB8AC3E}">
        <p14:creationId xmlns:p14="http://schemas.microsoft.com/office/powerpoint/2010/main" val="3057277309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04075" y="6453188"/>
            <a:ext cx="1905000" cy="288925"/>
          </a:xfrm>
          <a:noFill/>
        </p:spPr>
        <p:txBody>
          <a:bodyPr/>
          <a:lstStyle/>
          <a:p>
            <a:fld id="{6892672A-1715-4206-B37A-C31773459FD8}" type="slidenum">
              <a:rPr lang="cs-CZ" smtClean="0">
                <a:cs typeface="Arial" charset="0"/>
              </a:rPr>
              <a:pPr/>
              <a:t>2</a:t>
            </a:fld>
            <a:endParaRPr lang="cs-CZ" dirty="0" smtClean="0">
              <a:cs typeface="Arial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48035"/>
            <a:ext cx="6480175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Technické specifikace upravující systém managementu kvality v certifikačních orgánech pro certifikaci výrobků</a:t>
            </a:r>
            <a:endParaRPr lang="en-GB" sz="1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0825" y="1484784"/>
            <a:ext cx="8497888" cy="5040560"/>
          </a:xfrm>
        </p:spPr>
        <p:txBody>
          <a:bodyPr/>
          <a:lstStyle/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dirty="0">
                <a:latin typeface="Arial" charset="0"/>
                <a:cs typeface="Arial" charset="0"/>
              </a:rPr>
              <a:t>ISO/IEC </a:t>
            </a:r>
            <a:r>
              <a:rPr lang="cs-CZ" sz="1400" dirty="0" err="1">
                <a:latin typeface="Arial" charset="0"/>
                <a:cs typeface="Arial" charset="0"/>
              </a:rPr>
              <a:t>Guide</a:t>
            </a:r>
            <a:r>
              <a:rPr lang="cs-CZ" sz="1400" dirty="0">
                <a:latin typeface="Arial" charset="0"/>
                <a:cs typeface="Arial" charset="0"/>
              </a:rPr>
              <a:t> 40:1983 </a:t>
            </a:r>
            <a:r>
              <a:rPr lang="en-US" sz="1400" i="1" dirty="0">
                <a:latin typeface="Arial" charset="0"/>
                <a:cs typeface="Arial" charset="0"/>
              </a:rPr>
              <a:t>General requirements for the acceptance of certification </a:t>
            </a:r>
            <a:r>
              <a:rPr lang="en-US" sz="1400" i="1" dirty="0" smtClean="0">
                <a:latin typeface="Arial" charset="0"/>
                <a:cs typeface="Arial" charset="0"/>
              </a:rPr>
              <a:t>bodies</a:t>
            </a:r>
            <a:r>
              <a:rPr lang="cs-CZ" sz="1400" dirty="0" smtClean="0"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latin typeface="Arial" charset="0"/>
                <a:cs typeface="Arial" charset="0"/>
              </a:rPr>
            </a:b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(1983 až 1996)</a:t>
            </a:r>
            <a:endParaRPr lang="cs-CZ" sz="14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dirty="0" smtClean="0">
                <a:latin typeface="Arial" charset="0"/>
                <a:cs typeface="Arial" charset="0"/>
              </a:rPr>
              <a:t>EN 45011:1989  </a:t>
            </a:r>
            <a:r>
              <a:rPr lang="en-US" sz="1400" i="1" dirty="0" smtClean="0">
                <a:latin typeface="Arial" charset="0"/>
                <a:cs typeface="Arial" charset="0"/>
              </a:rPr>
              <a:t>General criteria for certification bodies operating product certification</a:t>
            </a:r>
            <a:r>
              <a:rPr lang="cs-CZ" sz="1400" dirty="0" smtClean="0"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latin typeface="Arial" charset="0"/>
                <a:cs typeface="Arial" charset="0"/>
              </a:rPr>
            </a:b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(1989 až 1998)</a:t>
            </a: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dirty="0" smtClean="0">
                <a:latin typeface="Arial" charset="0"/>
                <a:cs typeface="Arial" charset="0"/>
              </a:rPr>
              <a:t>ČSN EN 45011:1989  </a:t>
            </a:r>
            <a:r>
              <a:rPr lang="cs-CZ" sz="1400" i="1" dirty="0" smtClean="0">
                <a:latin typeface="Arial" charset="0"/>
                <a:cs typeface="Arial" charset="0"/>
              </a:rPr>
              <a:t>Všeobecná kritéria pro certifikační orgány provádějící certifikaci výrobků</a:t>
            </a:r>
            <a:r>
              <a:rPr lang="cs-CZ" sz="1400" dirty="0" smtClean="0"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latin typeface="Arial" charset="0"/>
                <a:cs typeface="Arial" charset="0"/>
              </a:rPr>
            </a:b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(1989 až 1998)</a:t>
            </a:r>
            <a:endParaRPr lang="cs-CZ" sz="1400" dirty="0" smtClean="0">
              <a:latin typeface="Arial" charset="0"/>
              <a:cs typeface="Arial" charset="0"/>
            </a:endParaRP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dirty="0" smtClean="0">
                <a:latin typeface="Arial" charset="0"/>
                <a:cs typeface="Arial" charset="0"/>
              </a:rPr>
              <a:t>ISO/IEC </a:t>
            </a:r>
            <a:r>
              <a:rPr lang="cs-CZ" sz="1400" dirty="0" err="1">
                <a:latin typeface="Arial" charset="0"/>
                <a:cs typeface="Arial" charset="0"/>
              </a:rPr>
              <a:t>Guide</a:t>
            </a:r>
            <a:r>
              <a:rPr lang="cs-CZ" sz="1400" dirty="0">
                <a:latin typeface="Arial" charset="0"/>
                <a:cs typeface="Arial" charset="0"/>
              </a:rPr>
              <a:t> </a:t>
            </a:r>
            <a:r>
              <a:rPr lang="cs-CZ" sz="1400" dirty="0" smtClean="0">
                <a:latin typeface="Arial" charset="0"/>
                <a:cs typeface="Arial" charset="0"/>
              </a:rPr>
              <a:t>65:1996 </a:t>
            </a:r>
            <a:r>
              <a:rPr lang="en-US" sz="1400" i="1" dirty="0"/>
              <a:t>General requirements for bodies operating product certification </a:t>
            </a:r>
            <a:r>
              <a:rPr lang="en-US" sz="1400" i="1" dirty="0" smtClean="0"/>
              <a:t>systems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>
                <a:solidFill>
                  <a:srgbClr val="FF0000"/>
                </a:solidFill>
              </a:rPr>
              <a:t>(1996 až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2012)</a:t>
            </a: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endParaRPr lang="cs-CZ" sz="14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b="1" dirty="0" smtClean="0">
                <a:latin typeface="Arial" charset="0"/>
                <a:cs typeface="Arial" charset="0"/>
              </a:rPr>
              <a:t>EN </a:t>
            </a:r>
            <a:r>
              <a:rPr lang="en-US" sz="1400" b="1" dirty="0" smtClean="0">
                <a:latin typeface="Arial" charset="0"/>
                <a:cs typeface="Arial" charset="0"/>
              </a:rPr>
              <a:t>45011:1998 </a:t>
            </a:r>
            <a:r>
              <a:rPr lang="en-US" sz="1400" i="1" dirty="0" smtClean="0">
                <a:latin typeface="Arial" charset="0"/>
                <a:cs typeface="Arial" charset="0"/>
              </a:rPr>
              <a:t>General requirements for </a:t>
            </a:r>
            <a:r>
              <a:rPr lang="en-US" sz="1400" i="1" dirty="0">
                <a:latin typeface="Arial" charset="0"/>
                <a:cs typeface="Arial" charset="0"/>
              </a:rPr>
              <a:t>bodies operating product certification systems (ISO/IEC Guide 65:1996</a:t>
            </a:r>
            <a:r>
              <a:rPr lang="en-US" sz="1400" i="1" dirty="0" smtClean="0">
                <a:latin typeface="Arial" charset="0"/>
                <a:cs typeface="Arial" charset="0"/>
              </a:rPr>
              <a:t>)</a:t>
            </a:r>
            <a:r>
              <a:rPr lang="cs-CZ" sz="1400" dirty="0" smtClean="0">
                <a:latin typeface="Arial" charset="0"/>
                <a:cs typeface="Arial" charset="0"/>
              </a:rPr>
              <a:t>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(1998 až 30. 9. 2012)</a:t>
            </a: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b="1" dirty="0">
                <a:latin typeface="Arial" charset="0"/>
                <a:cs typeface="Arial" charset="0"/>
              </a:rPr>
              <a:t>ČSN EN 45011:1998 </a:t>
            </a:r>
            <a:r>
              <a:rPr lang="cs-CZ" sz="1400" i="1" dirty="0">
                <a:latin typeface="Arial" charset="0"/>
                <a:cs typeface="Arial" charset="0"/>
              </a:rPr>
              <a:t>Všeobecné požadavky na orgány provozující systémy certifikace </a:t>
            </a:r>
            <a:r>
              <a:rPr lang="cs-CZ" sz="1400" i="1" dirty="0" smtClean="0">
                <a:latin typeface="Arial" charset="0"/>
                <a:cs typeface="Arial" charset="0"/>
              </a:rPr>
              <a:t>výrobků</a:t>
            </a:r>
            <a:r>
              <a:rPr lang="cs-CZ" sz="1400" dirty="0" smtClean="0"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latin typeface="Arial" charset="0"/>
                <a:cs typeface="Arial" charset="0"/>
              </a:rPr>
            </a:b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(1998 až </a:t>
            </a:r>
            <a:r>
              <a:rPr lang="cs-CZ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r>
              <a:rPr lang="cs-CZ" sz="1400" dirty="0">
                <a:solidFill>
                  <a:srgbClr val="000000"/>
                </a:solidFill>
                <a:latin typeface="Arial" charset="0"/>
                <a:cs typeface="Arial" charset="0"/>
              </a:rPr>
              <a:t>. 4. 2013</a:t>
            </a:r>
            <a:r>
              <a:rPr lang="cs-CZ" sz="1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b="1" dirty="0" smtClean="0">
                <a:latin typeface="Arial" charset="0"/>
                <a:cs typeface="Arial" charset="0"/>
              </a:rPr>
              <a:t>ISO/IEC 17065:2012 </a:t>
            </a:r>
            <a:r>
              <a:rPr lang="en-GB" sz="1400" i="1" dirty="0"/>
              <a:t>Conformity assessment – Requirements for bodies certifying products, processes and </a:t>
            </a:r>
            <a:r>
              <a:rPr lang="en-GB" sz="1400" i="1" dirty="0" smtClean="0"/>
              <a:t>services</a:t>
            </a:r>
            <a:r>
              <a:rPr lang="cs-CZ" sz="1400" i="1" dirty="0" smtClean="0"/>
              <a:t>  </a:t>
            </a:r>
            <a:r>
              <a:rPr lang="cs-CZ" sz="1400" dirty="0" smtClean="0">
                <a:solidFill>
                  <a:srgbClr val="FF0000"/>
                </a:solidFill>
              </a:rPr>
              <a:t>(10. 9. 2012)</a:t>
            </a:r>
            <a:endParaRPr lang="en-US" sz="1400" dirty="0">
              <a:solidFill>
                <a:srgbClr val="FF0000"/>
              </a:solidFill>
            </a:endParaRPr>
          </a:p>
          <a:p>
            <a:pPr marL="285750" indent="-285750" algn="l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1400" b="1" dirty="0" smtClean="0">
                <a:latin typeface="Arial" charset="0"/>
                <a:cs typeface="Arial" charset="0"/>
              </a:rPr>
              <a:t>ČSN EN ISO/IEC 17065:2013 </a:t>
            </a:r>
            <a:r>
              <a:rPr lang="cs-CZ" sz="1400" i="1" dirty="0"/>
              <a:t>Posuzování shody </a:t>
            </a:r>
            <a:r>
              <a:rPr lang="cs-CZ" sz="1400" i="1" dirty="0" smtClean="0"/>
              <a:t>– Požadavky </a:t>
            </a:r>
            <a:r>
              <a:rPr lang="cs-CZ" sz="1400" i="1" dirty="0"/>
              <a:t>na orgány certifikující produkty, procesy a </a:t>
            </a:r>
            <a:r>
              <a:rPr lang="cs-CZ" sz="1400" i="1" dirty="0" smtClean="0"/>
              <a:t>služby   </a:t>
            </a:r>
            <a:r>
              <a:rPr lang="cs-CZ" sz="1400" dirty="0" smtClean="0">
                <a:solidFill>
                  <a:srgbClr val="FF0000"/>
                </a:solidFill>
              </a:rPr>
              <a:t>(</a:t>
            </a:r>
            <a:r>
              <a:rPr lang="cs-CZ" sz="1400" dirty="0" smtClean="0">
                <a:solidFill>
                  <a:srgbClr val="000000"/>
                </a:solidFill>
              </a:rPr>
              <a:t>1. 4. 2013</a:t>
            </a:r>
            <a:r>
              <a:rPr lang="cs-CZ" sz="1400" dirty="0" smtClean="0">
                <a:solidFill>
                  <a:srgbClr val="FF0000"/>
                </a:solidFill>
              </a:rPr>
              <a:t>)</a:t>
            </a:r>
            <a:r>
              <a:rPr lang="en-GB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GB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GB" sz="1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20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(14)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772816"/>
            <a:ext cx="3959225" cy="3960440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8.5:  Přezkoumání systému managementu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Vrcholové vedení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zavést postupy pro přezkoumání svého systému managementu v plánovaných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intervalech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aby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zajistilo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jeho trvalou vhodnost, adekvátnost a efektivnost včetně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politik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cílů souvisejících s plněním této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normy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Přezkoumání musí být prováděna </a:t>
            </a:r>
            <a:r>
              <a:rPr lang="cs-CZ" sz="1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alespoň jednou za </a:t>
            </a:r>
            <a:r>
              <a:rPr lang="cs-CZ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rok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Vstupy pro přezkoumání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zahrnovat 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výsledky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interních a externích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auditů,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zpětnou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vazbu od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klientů, zainteresovaných stran  a mechanizmu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 zabezpečování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nestrannosti, 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preventivních a nápravných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opatření, 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následná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opatření z předchozích přezkoumání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systému, 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plnění cílů, 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změny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které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mohou ovlivnit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systém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managementu, 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odvolání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stížnosti.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Výstupy z přezkoumání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zahrnovat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rozhodnutí a opatření vztahující se k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0"/>
              </a:spcBef>
              <a:buAutoNum type="arabicPeriod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Zlepšování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efektivnosti systému a procesů, 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l" eaLnBrk="1" hangingPunct="1">
              <a:lnSpc>
                <a:spcPct val="90000"/>
              </a:lnSpc>
              <a:spcBef>
                <a:spcPts val="0"/>
              </a:spcBef>
              <a:buAutoNum type="arabicPeriod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Zlepšování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ve vztahu k normě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 17065,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0"/>
              </a:spcBef>
              <a:buAutoNum type="arabicPeriod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Potřebám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zdrojů.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772816"/>
            <a:ext cx="3960812" cy="396044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4.7.2:  Přezkoumání vedením organizace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Vedení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COV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s výkonnou odpovědností musí přezkoumávat svůj systém jakosti ve stanovených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intervalech.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Intervaly musí být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dostatečně krátké pro zajištění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stálé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vhodnosti a efektivnosti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systému jakosti z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hlediska uspokojování požadavků této normy a stanovené politiky a cílů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jakosti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. </a:t>
            </a: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těchto přezkoumáních se musí udržovat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záznamy.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268760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268760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877272"/>
            <a:ext cx="8437003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ISO 17065 jsou stanoveny povinné</a:t>
            </a:r>
            <a:r>
              <a:rPr lang="cs-CZ" sz="1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Vstupy pro </a:t>
            </a:r>
            <a:r>
              <a:rPr lang="cs-CZ" sz="1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přezkoumání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jimiž se musí COV při přezkoumání zabývat .</a:t>
            </a:r>
          </a:p>
          <a:p>
            <a:pPr>
              <a:spcBef>
                <a:spcPts val="0"/>
              </a:spcBef>
            </a:pPr>
            <a:r>
              <a:rPr lang="cs-CZ" sz="1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Výstupy z přezkoumání 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mají rovněž mandatorní povahu s povinným rozsahem přijatých rozhodnutí a opatření.</a:t>
            </a:r>
          </a:p>
          <a:p>
            <a:pPr>
              <a:spcBef>
                <a:spcPts val="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Detailně popsaná struktura těchto údajů vychází  rovněž  ze specifikace ISO PAS 17005.</a:t>
            </a:r>
          </a:p>
        </p:txBody>
      </p:sp>
    </p:spTree>
    <p:extLst>
      <p:ext uri="{BB962C8B-B14F-4D97-AF65-F5344CB8AC3E}">
        <p14:creationId xmlns:p14="http://schemas.microsoft.com/office/powerpoint/2010/main" val="221524005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21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(15)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772816"/>
            <a:ext cx="3959225" cy="1944216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7.8 Seznam certifikovaných produktů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udržovat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následující informace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 certifikovaných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produktech: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identifikaci produktu</a:t>
            </a:r>
          </a:p>
          <a:p>
            <a:pPr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normu, podle níž se prováděla certifikace</a:t>
            </a:r>
          </a:p>
          <a:p>
            <a:pPr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 identifikaci klienta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Část této informace, kterou je třeba zveřejnit nebo na požádání učinit dostupnou (prostřednictvím publikací, elektronických médií nebo jinými prostředky), je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předepsána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 příslušném schématu (schématech). </a:t>
            </a: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772817"/>
            <a:ext cx="3960812" cy="79208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>
                <a:solidFill>
                  <a:srgbClr val="0000FF"/>
                </a:solidFill>
                <a:latin typeface="Arial" charset="0"/>
              </a:rPr>
              <a:t>čl. 4.8.1 f):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poskytovat (prostřednictvím publikací, elektronických médií nebo jiných prostředků), pravidelně aktualizovat a na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požádání zpřístupnit </a:t>
            </a:r>
            <a:r>
              <a:rPr lang="cs-CZ" sz="1200" b="0" dirty="0" smtClean="0">
                <a:solidFill>
                  <a:srgbClr val="C00000"/>
                </a:solidFill>
                <a:latin typeface="Arial" charset="0"/>
              </a:rPr>
              <a:t>seznam </a:t>
            </a:r>
            <a:r>
              <a:rPr lang="cs-CZ" sz="1200" b="0" dirty="0">
                <a:solidFill>
                  <a:srgbClr val="C00000"/>
                </a:solidFill>
                <a:latin typeface="Arial" charset="0"/>
              </a:rPr>
              <a:t>certifikovaných výrobků a jejich </a:t>
            </a:r>
            <a:r>
              <a:rPr lang="cs-CZ" sz="1200" b="0" dirty="0" smtClean="0">
                <a:solidFill>
                  <a:srgbClr val="C00000"/>
                </a:solidFill>
                <a:latin typeface="Arial" charset="0"/>
              </a:rPr>
              <a:t>dodavatelů</a:t>
            </a:r>
            <a:endParaRPr lang="cs-CZ" sz="1200" b="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268760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268760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733256"/>
            <a:ext cx="8437003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oblasti záznamů a seznamu certifikátů nedošlo k podstatným změnám.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Certifikační orgán musí na požádání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poskytnout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informace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alespoň o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platnosti dané certifikace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Je-li zveřejnění součástí certifikačního schémata, postačí tento seznam schémata. </a:t>
            </a:r>
            <a:endParaRPr lang="en-US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4861247" y="3861049"/>
            <a:ext cx="3959225" cy="172819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7.12  Záznamy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b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uchovávat </a:t>
            </a:r>
            <a:r>
              <a:rPr lang="cs-CZ" sz="1200" b="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záznamy, aby prokázal, že všechny požadavky na proces certifikace (v této </a:t>
            </a:r>
            <a:r>
              <a:rPr lang="cs-CZ" sz="1200" b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normě </a:t>
            </a:r>
            <a:r>
              <a:rPr lang="cs-CZ" sz="1200" b="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v certifikačním schématu) byly efektivně splněny.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orgán musí uchovávat záznamy jako důvěrné. </a:t>
            </a:r>
            <a:r>
              <a:rPr lang="cs-CZ" sz="1200" b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Záznamy </a:t>
            </a:r>
            <a:r>
              <a:rPr lang="cs-CZ" sz="1200" b="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být převáženy, posílány a předávány takovým způsobem, kterým se zajistí zachování důvěrnosti.</a:t>
            </a: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395536" y="2708920"/>
            <a:ext cx="3960812" cy="288032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4.9. Záznamy: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udržovat systém záznamů, který odpovídá jeho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potřebám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 je v souladu s platnými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předpisy.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Záznamy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musí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prokazovat naplnění postupů. Jde mj. o formuláře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žádostí, zprávy 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hodnocení a dozorech, dokumenty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týkající se udělování,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změn a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odnímání certifikace. </a:t>
            </a: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Záznamy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musí být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řízeny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archivovány a skartovány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způsobem zajišťujícím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věrohodnost procesu a důvěrnost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informací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Záznamy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musí být uchovávány </a:t>
            </a:r>
            <a:r>
              <a:rPr lang="cs-CZ" sz="1200" b="0" dirty="0" smtClean="0">
                <a:solidFill>
                  <a:srgbClr val="C00000"/>
                </a:solidFill>
                <a:latin typeface="Arial" charset="0"/>
              </a:rPr>
              <a:t>alespoň pro jeden </a:t>
            </a:r>
            <a:r>
              <a:rPr lang="cs-CZ" sz="1200" b="0" dirty="0">
                <a:solidFill>
                  <a:srgbClr val="C00000"/>
                </a:solidFill>
                <a:latin typeface="Arial" charset="0"/>
              </a:rPr>
              <a:t>úplný cyklus certifikace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nebo po dobu stanovenou právním předpisem.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mít politiku a postupy pro uchovávání záznamů po dobu odpovídající jeho smluvním, právním nebo jiným závazkům. </a:t>
            </a:r>
          </a:p>
        </p:txBody>
      </p:sp>
    </p:spTree>
    <p:extLst>
      <p:ext uri="{BB962C8B-B14F-4D97-AF65-F5344CB8AC3E}">
        <p14:creationId xmlns:p14="http://schemas.microsoft.com/office/powerpoint/2010/main" val="240649546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22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(16)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564904"/>
            <a:ext cx="3959225" cy="2448272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6.1.2.2: 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udržuje o pracovnících následující záznamy: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jméno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adresu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zaměstnavatel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(zaměstnavatelé) a zastávaná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pozice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kvalifikace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 hlediska vzdělání a profesního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postavení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zkušenosti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výcvik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posouzení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odborné způsobilosti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monitorování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výkonnosti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pravomoci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přidělené v rámci COV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datum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poslední aktualizace každého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záznamu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564904"/>
            <a:ext cx="3960812" cy="244827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5.2.3: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udržuje o pracovnících následující záznamy: </a:t>
            </a: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jméno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adresu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organizaci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zaměstnavatele a zastávanou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funkci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vzdělání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odbornost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zkušenost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 výcvik v každém oboru, pro který je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certifikační orgán způsobilý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datum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poslední aktualizace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záznamů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hodnocení výkonu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84482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84482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589240"/>
            <a:ext cx="8437003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Požadavky na záznamy o pracovnících jsou téměř totožné,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nové normě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upřesnění týkající se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záznamů o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posuzování odborné způsobilosti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pracovníka a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rozsahu pravomocí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které mu COV svěřil. </a:t>
            </a:r>
          </a:p>
        </p:txBody>
      </p:sp>
    </p:spTree>
    <p:extLst>
      <p:ext uri="{BB962C8B-B14F-4D97-AF65-F5344CB8AC3E}">
        <p14:creationId xmlns:p14="http://schemas.microsoft.com/office/powerpoint/2010/main" val="45746051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23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(17)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772816"/>
            <a:ext cx="3959225" cy="3816424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7.10.1:  Změny ovlivňující certifikaci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Jestliže se certifikačním schématem zavádějí nové nebo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revidované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požadavky,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orgán zajistit sdělení těchto změn všem klientům. 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orgán musí ověřit implementaci těchto změn jeho klienty a musí přijmout opatření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požadované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daným schématem.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Aby se zajistilo implementování těchto požadavků, mohou být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nezbytná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smluvní ujednání s klienty.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Vzory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licenční dohody pro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používání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certifikace, včetně hledisek vztahujících se k ohlašování změn, jsou v aplikovatelné míře uvedeny v ISO/IEC Pokynu 28:2004, příloha E.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zvážit i jiné změny ovlivňující certifikaci, včetně změn iniciovaných klientem, a musí rozhodnout o vhodném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opatření, např.: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hodnocení, přezkoumání, rozhodnutí, vydání revidované formální dokumentace o certifikaci (omezení/rozšíření certifikátu), vydání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revidované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formální dokumentace o dozoru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772816"/>
            <a:ext cx="3960812" cy="3816424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6:  Změny požadavků na certifikaci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řádně oznámit všechny změny, které hodlá provést ve svých požadavcích na certifikaci. </a:t>
            </a: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Před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rozhodnutím o přesné formě a datu účinnosti těchto změn musí vzít v úvahu názory vyjádřené zainteresovanými stranami. </a:t>
            </a: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Po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přijetí rozhodnutí o změněných požadavcích a o jejich publikování musí ověřit, zda každý dodavatel provádí všechny nezbytné úpravy svých postupů v rámci lhůty, která je podle názoru certifikačního orgánu přiměřená.</a:t>
            </a: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268760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268760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877272"/>
            <a:ext cx="8437003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ISO 17065 jsou stanoveny podrobnější popisy jednotlivých kroků, k zásadním změnám nedošlo.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zdůrazněna nutnost stanovit možnost změn a povinnosti klienta v těchto případech v certifikační smlouvě. </a:t>
            </a:r>
            <a:endParaRPr lang="cs-CZ" sz="12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2453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24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(18)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88840"/>
            <a:ext cx="3959225" cy="3672408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7.13:  Stížnosti a odvolání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mít dokumentovaný proces pro přijímání odvolání a stížností, jejich hodnocení a pro provádění rozhodnutí.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zaznamenávat a sledovat stížnosti 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odvolání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stejně jako přijatá opatření pro jejich vyřešení.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 přijetí stížnosti nebo odvolání musí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potvrdit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zda se stížnost nebo odvolání týká certifikačních činností, za něž je odpovědný, a je-li tomu tak, musí se stížností nebo odvoláním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zabývat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potvrdit přijetí formální stížnosti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odvolání.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odpovědný za ověřování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shromažďování všech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nezbytných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informací,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aby mohl postoupit stížnost nebo odvolání k rozhodnutí.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Rozhodnutí o řešení odvolání nebo stížnosti musí být provedeno nebo přezkoumáno a schváleno osobou, která není zapojena v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certifikačních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činnostech souvisejících se stížností nebo s odvoláním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88840"/>
            <a:ext cx="3960812" cy="367240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7: 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Odvolání, stížnosti a spory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Povinností COV je zabývat se odvoláními, stížnostmi a spory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předloženými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certifikačnímu orgánu dodavateli nebo jinými stranami.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musí: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vést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záznamy o všech odvoláních, stížnostech, sporech a opravných prostředcích týkajících se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certifikace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přijímat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vhodná následná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opatření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dokumentovat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přijaté opatření a jeho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efektivnost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340768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340768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22052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25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(19)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88840"/>
            <a:ext cx="3959225" cy="2808312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7.13:  Stížnosti a odvolání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Pracovníci COV, kteří v posledních 2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letech poskytovali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klientovi poradenství nebo byli klientem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zaměstnáni,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nesmějí být pověřeni přezkoumáním nebo schválením řešení stížnosti nebo odvolání pro tohoto klienta.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Jakmile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 to možné, musí certifikační orgán předat stěžovateli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formální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oznámení o výsledku a ukončení procesu vyřizování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stížnosti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orgán musí předat odvolateli formální oznámení 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výsledku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ukončení procesu vyřizování odvolání.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orgán musí přijmout jakékoli nutné následné opatření pro vyřešení stížnosti nebo odvolání.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88840"/>
            <a:ext cx="3960812" cy="280831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7:  </a:t>
            </a:r>
            <a:r>
              <a:rPr lang="cs-CZ" sz="1200" dirty="0">
                <a:solidFill>
                  <a:srgbClr val="0000FF"/>
                </a:solidFill>
                <a:latin typeface="Arial" charset="0"/>
              </a:rPr>
              <a:t>Odvolání, stížnosti a spory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--- viz předchozí snímek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---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340768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340768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157192"/>
            <a:ext cx="8437003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normě ISO 17065 jsou pro tuto část použity standardizované texty ISO PAS 17003, které popisují povinnosti a postupy detailním způsobem, který bude nutno implementovat do postupů a dokumentace COV.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Rozhodnutí o řešení stížnosti nesmí provést osoba, která se v daném případě účastnila certifikačních činností.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 stížnosti se nesmí účastnit  bývalý zaměstnanec klienta ani osoba, která mu poskytovala poradenství. Jako ochranná lhůta je stanoveno období dvou let. </a:t>
            </a:r>
          </a:p>
        </p:txBody>
      </p:sp>
    </p:spTree>
    <p:extLst>
      <p:ext uri="{BB962C8B-B14F-4D97-AF65-F5344CB8AC3E}">
        <p14:creationId xmlns:p14="http://schemas.microsoft.com/office/powerpoint/2010/main" val="263064434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26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(20)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204864"/>
            <a:ext cx="3959225" cy="3168352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7.2:  Žádost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obsahovat informace: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Certifikované produkty, 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normy a specifikace pro certifikaci, 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identifikaci klienta, 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informace o klientu důležité pro certifikaci (lidské zdroje, vybavení, laboratoře)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outsourcované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procesy využívané klientem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všechny ostatní informace důležité pro certifikační a dozorové audity (lokality pracovišť, kontaktní osoby atd.)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 shromáždění těchto informací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smí kdykoli používat různá média a mechanizmy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včetně formuláře žádosti.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Takové shromažďování informací se smí provádět společně nebo samostatně s uzavíráním právně závazné dohody 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certifikaci.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204864"/>
            <a:ext cx="3960812" cy="316835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8.2:  Žádost</a:t>
            </a:r>
            <a:endParaRPr lang="cs-CZ" sz="12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vyžadovat vyplnění </a:t>
            </a:r>
            <a:r>
              <a:rPr lang="cs-CZ" sz="1200" b="0" dirty="0">
                <a:solidFill>
                  <a:srgbClr val="C00000"/>
                </a:solidFill>
                <a:latin typeface="Arial" charset="0"/>
              </a:rPr>
              <a:t>oficiálního formuláře žádosti, který je podepsán řádně pověřeným zástupcem žadatele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 a v němž nebo v jehož příloze jsou následující údaje: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rozsah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požadované certifikace;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vyjádření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že se žadatel zavazuje vyhovět požadavkům na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certifikaci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 předložit všechny informace nezbytné pro hodnocení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výrobků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cs-CZ" sz="1200" b="0" dirty="0" smtClean="0">
                <a:solidFill>
                  <a:srgbClr val="0000FF"/>
                </a:solidFill>
                <a:latin typeface="Arial" charset="0"/>
              </a:rPr>
            </a:b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které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mají být certifikovány.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Žadatel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musí poskytnout alespoň následující informace: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organizační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formu, název, adresu, právní postavení;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definici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výrobků, které mají být certifikovány, certifikační systém a normy, pokud jsou žadateli známy, podle kterých má být každý výrobek certifikován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556792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556792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83469" y="5661248"/>
            <a:ext cx="8437003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textu ISO 17065 vyplývá, že žádost může být podána elektronicky, a na rozdíl od normy EN 45011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není vyžadován vlastnoruční podpis žadatele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na tištěném oficiálním formuláři žádosti (Ten zůstává jako jedna z řady možností). </a:t>
            </a:r>
          </a:p>
        </p:txBody>
      </p:sp>
    </p:spTree>
    <p:extLst>
      <p:ext uri="{BB962C8B-B14F-4D97-AF65-F5344CB8AC3E}">
        <p14:creationId xmlns:p14="http://schemas.microsoft.com/office/powerpoint/2010/main" val="29620119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27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(21)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628800"/>
            <a:ext cx="3959225" cy="3456384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7.3.1až 7.3.5:  COV přezkoumá žádost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aby zjistil: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zda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 informace o klientovi a o produktu pro provedení procesu certifikace dostatečné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zda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 vyřešeno jakékoli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nedorozumění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mezi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klientem, včetně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dohody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ohledně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použitých norem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zda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 definován rozsah požadované certifikace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zda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 k dispozici prostředky pro provádění všech hodnoticích činností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zda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způsobilý provádět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činnosti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mít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proces k identifikaci situace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kdy požadavek klienta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zahrnuje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produkt, normu nebo schéma, s nimiž COV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nemá předchozí zkušenosti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zajistit svou odbornou způsobilost, 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</a:t>
            </a:r>
            <a:r>
              <a:rPr lang="cs-CZ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vést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záznam zdůvodňující rozhodnutí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provést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certifikaci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Spoléhá-li se COV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na certifikace, které již udělil danému klientovi nebo jiným klientům,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vynechá některé činnosti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pak musí ve svých záznamech uvést odkaz na existující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certifikaci.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628800"/>
            <a:ext cx="3960812" cy="3456384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9.1 až 9.4 Příprava k hodnocení: 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Přezkoumání žádosti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provádí COV, aby zajistil že:</a:t>
            </a:r>
            <a:endParaRPr lang="cs-CZ" sz="1200" dirty="0" smtClean="0">
              <a:solidFill>
                <a:srgbClr val="0000FF"/>
              </a:solidFill>
              <a:latin typeface="Arial" charset="0"/>
            </a:endParaRP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požadavky na certifikaci jsou jasně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stanoveny, dokumentovány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pochopeny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je schopen poskytnout certifikační službu odpovídající rozsahu požadované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certifikace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případně odpovídající také umístění provozoven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a všem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zvláštním požadavkům, například jazyku používanému žadatelem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Certifikační orgán musí připravit plán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svých činností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tak, aby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umožnil provedení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nezbytných přípravných opatření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Certifikační orgán musí určit přiměřeně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kvalifikované pracovníky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k provedení úkolů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specifického hodnocení a poskytnout jim příslušné dokumenty.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12474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12474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83469" y="5229200"/>
            <a:ext cx="8437003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ISO 17065 jsou stanoveny podobné výčty přezkoumávaných aspektů žádosti, jako v normě EN 45011.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Avšak vyskytují se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nové požadavky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(proces k identifikaci certifikací, s nimiž nemá COV zkušenosti,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vedení záznamu se zdůvodněním rozhodnutí provést certifikaci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Nově je řešena možnost </a:t>
            </a: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využití dřívějších certifikací téhož nebo 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jiného klienta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tak lze zlevnit a zrychlit certifikaci.</a:t>
            </a:r>
            <a:b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 Pozor na duševní vlastnictví jiného klienta !</a:t>
            </a:r>
          </a:p>
        </p:txBody>
      </p:sp>
    </p:spTree>
    <p:extLst>
      <p:ext uri="{BB962C8B-B14F-4D97-AF65-F5344CB8AC3E}">
        <p14:creationId xmlns:p14="http://schemas.microsoft.com/office/powerpoint/2010/main" val="351558269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28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(22)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492301"/>
            <a:ext cx="3959225" cy="2088827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7.4.1 až 7.4.9 Hodnocení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 velmi podrobně popsáno v článcích 7.4.1 až 7.4.9 v rozsahu jedné strany.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Nejsou zde však rozdíly proti současné praxi.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 Poznámce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k článku 7.4.9.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 uvedeno: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schéma může stanovit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zda je hodnocení prováděno certifikačním orgánem, případně na jeho odpovědnost, nebo zda je </a:t>
            </a:r>
            <a:r>
              <a:rPr lang="cs-C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prováděno před podáním žádosti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k procesu certifikace. V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posledním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případě nejsou požadavky 7.4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aplikovatelné.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492301"/>
            <a:ext cx="3960812" cy="208882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10: Hodnocení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Certifikační orgán musí hodnotit výrobky žadatele podle norem v rozsahu definovaném v jeho žádosti a podle všech certifikačních kritérií specifikovaných v pravidlech schématu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00"/>
                </a:solidFill>
                <a:latin typeface="Arial" charset="0"/>
              </a:rPr>
              <a:t>(V EN 45011 je tomuto procesu věnována jediná věta)</a:t>
            </a:r>
            <a:endParaRPr lang="cs-CZ" sz="1200" b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84482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84482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95288" y="4797152"/>
            <a:ext cx="8437003" cy="1368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 hodnocení je popsán velmi podrobně, včetně řízení externích zdrojů a informování klienta o (dílčích) neshodách. Nevymyká se však běžné praxi certifikace produktů podle EN 45011. 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Zajímavá je však (zdánlivě paradoxní) možnost provedení hodnocení před podáním žádosti. Zřejmě legalizuje možnost použití historických dat z certifikací a zkoušek provedených pro téhož nebo jiného klienta v minulosti.</a:t>
            </a:r>
          </a:p>
          <a:p>
            <a:pPr>
              <a:spcBef>
                <a:spcPts val="600"/>
              </a:spcBef>
            </a:pPr>
            <a:r>
              <a:rPr lang="cs-CZ" sz="12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Umožňuje také klientovi požádat o předběžné hodnocení (např. prototypu) mimo rámec oficiální certifikace, a v příznivém případě podat žádost o certifikaci. </a:t>
            </a:r>
            <a:endParaRPr lang="en-US" sz="1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6132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29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(23)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700808"/>
            <a:ext cx="3959225" cy="3888432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7.6.1 až 7.6.4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  Rozhodnutí o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certifikaci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odpovědný za svá rozhodnutí a musí si udržovat pravomoc rozhodovat v záležitostech týkajících se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certifikace.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pověřit alespoň jednu osobu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(nezapojenou v procesu hodnocení) učiněním rozhodnutí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 certifikaci založeném na všech informacích vztahujících se k hodnocení, jeho přezkoumání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 na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jiných důležitých informacích.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Osoba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pověřená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provedení rozhodnutí o certifikaci, musí být zaměstnána nebo vázána smlouvou s jedním z následujících: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-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 COV nebo subjektem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který je pod organizačním řízením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COV, jmenovitě: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l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-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celkové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nebo majoritní vlastnictví jiného subjektu certifikačním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orgánem COV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l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-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majoritní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účast v představenstvu jiného subjektu certifikačním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orgánem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 algn="l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-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dokumentovaná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pravomoc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jiného subjektu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rámci sítě právnických osob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propojené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vlastnictvím nebo řízené představenstvem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700808"/>
            <a:ext cx="3960812" cy="38884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12.1 a 12.2:  Rozhodnutí o certifikaci</a:t>
            </a:r>
            <a:endParaRPr lang="cs-CZ" sz="12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Rozhodnutí,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zda certifikovat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výrobek,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musí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COV přijmout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na základě informací shromážděných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v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procesu hodnocení a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dalších významných informací.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COV </a:t>
            </a:r>
            <a:r>
              <a:rPr lang="cs-CZ" sz="1200" b="0" dirty="0" smtClean="0">
                <a:solidFill>
                  <a:srgbClr val="C00000"/>
                </a:solidFill>
                <a:latin typeface="Arial" charset="0"/>
              </a:rPr>
              <a:t>nesmí </a:t>
            </a:r>
            <a:r>
              <a:rPr lang="cs-CZ" sz="1200" b="0" dirty="0">
                <a:solidFill>
                  <a:srgbClr val="C00000"/>
                </a:solidFill>
                <a:latin typeface="Arial" charset="0"/>
              </a:rPr>
              <a:t>přenést pravomoc udělovat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udržovat, rozšiřovat, pozastavovat nebo </a:t>
            </a:r>
            <a:r>
              <a:rPr lang="cs-CZ" sz="1200" b="0" dirty="0">
                <a:solidFill>
                  <a:srgbClr val="C00000"/>
                </a:solidFill>
                <a:latin typeface="Arial" charset="0"/>
              </a:rPr>
              <a:t>odnímat certifikaci na externí osobu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nebo orgán.</a:t>
            </a: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196752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196752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83469" y="5877272"/>
            <a:ext cx="8437003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Zatímco EN 45011 přímo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zakazuje pověřit rozhodováním osobu, která není trvale zaměstnána u </a:t>
            </a:r>
            <a:r>
              <a:rPr lang="cs-CZ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COV, </a:t>
            </a:r>
            <a:r>
              <a:rPr lang="cs-CZ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ISO 17065</a:t>
            </a: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nově umožňuje delegovat tuto pravomoc na osobu nebo osoby, které jsou pod organizačním řízením </a:t>
            </a:r>
            <a:r>
              <a:rPr lang="cs-CZ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COV.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242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04075" y="6453188"/>
            <a:ext cx="1905000" cy="288925"/>
          </a:xfrm>
          <a:noFill/>
        </p:spPr>
        <p:txBody>
          <a:bodyPr/>
          <a:lstStyle/>
          <a:p>
            <a:fld id="{6892672A-1715-4206-B37A-C31773459FD8}" type="slidenum">
              <a:rPr lang="cs-CZ" smtClean="0">
                <a:cs typeface="Arial" charset="0"/>
              </a:rPr>
              <a:pPr/>
              <a:t>3</a:t>
            </a:fld>
            <a:endParaRPr lang="cs-CZ" smtClean="0">
              <a:cs typeface="Arial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76027"/>
            <a:ext cx="6480175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ztah mezi pokynem ISO/IEC 65 </a:t>
            </a:r>
            <a:b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normou EN 45011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0824" y="1773833"/>
            <a:ext cx="8641655" cy="4535487"/>
          </a:xfrm>
        </p:spPr>
        <p:txBody>
          <a:bodyPr/>
          <a:lstStyle/>
          <a:p>
            <a:pPr algn="l" eaLnBrk="1" hangingPunct="1"/>
            <a:endParaRPr lang="cs-CZ" sz="1400" b="1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cs-CZ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Norma EN 45011:1998 má přímo v názvu anglické verze uveden ISO/IEC Pokyn </a:t>
            </a:r>
            <a:r>
              <a:rPr 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65:1996.</a:t>
            </a:r>
          </a:p>
          <a:p>
            <a:pPr algn="l" eaLnBrk="1" hangingPunct="1"/>
            <a:endParaRPr lang="cs-CZ" sz="1400" b="1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cs-CZ" sz="1400" b="1" dirty="0" smtClean="0">
                <a:latin typeface="Arial" charset="0"/>
                <a:cs typeface="Arial" charset="0"/>
              </a:rPr>
              <a:t>Předmluva normy EN 45011 uvádí</a:t>
            </a:r>
            <a:r>
              <a:rPr lang="cs-CZ" sz="1400" b="1" dirty="0">
                <a:latin typeface="Arial" charset="0"/>
                <a:cs typeface="Arial" charset="0"/>
              </a:rPr>
              <a:t>, že Text ISO/IEC Pokynu 65:1996 vypracovaného </a:t>
            </a:r>
            <a:r>
              <a:rPr lang="cs-CZ" sz="1400" b="1" dirty="0" smtClean="0">
                <a:latin typeface="Arial" charset="0"/>
                <a:cs typeface="Arial" charset="0"/>
              </a:rPr>
              <a:t>Výborem pro </a:t>
            </a:r>
            <a:r>
              <a:rPr lang="cs-CZ" sz="1400" b="1" dirty="0">
                <a:latin typeface="Arial" charset="0"/>
                <a:cs typeface="Arial" charset="0"/>
              </a:rPr>
              <a:t>posuzování shody (CASCO) byl </a:t>
            </a:r>
            <a:r>
              <a:rPr lang="cs-CZ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převzat </a:t>
            </a:r>
            <a:r>
              <a:rPr 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jako evropská </a:t>
            </a:r>
            <a:r>
              <a:rPr lang="cs-CZ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norma </a:t>
            </a:r>
            <a:r>
              <a:rPr lang="cs-CZ" sz="1400" b="1" dirty="0">
                <a:latin typeface="Arial" charset="0"/>
                <a:cs typeface="Arial" charset="0"/>
              </a:rPr>
              <a:t>technickou komisí CEN/CLC/TC </a:t>
            </a:r>
            <a:r>
              <a:rPr lang="cs-CZ" sz="1400" b="1" dirty="0" smtClean="0">
                <a:latin typeface="Arial" charset="0"/>
                <a:cs typeface="Arial" charset="0"/>
              </a:rPr>
              <a:t>1.</a:t>
            </a:r>
            <a:endParaRPr lang="cs-CZ" sz="1400" b="1" dirty="0">
              <a:latin typeface="Arial" charset="0"/>
              <a:cs typeface="Arial" charset="0"/>
            </a:endParaRPr>
          </a:p>
          <a:p>
            <a:pPr algn="l" eaLnBrk="1" hangingPunct="1"/>
            <a:endParaRPr lang="cs-CZ" sz="1400" b="1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cs-CZ" sz="1400" b="1" dirty="0" smtClean="0">
                <a:latin typeface="Arial" charset="0"/>
                <a:cs typeface="Arial" charset="0"/>
              </a:rPr>
              <a:t>Text jednotlivých kapitol normy je tedy identický s textem pokynu, s výjimkou formálních spojení „tento pokyn“ / „tato norma“.</a:t>
            </a:r>
          </a:p>
          <a:p>
            <a:pPr algn="l" eaLnBrk="1" hangingPunct="1"/>
            <a:endParaRPr lang="cs-CZ" sz="1400" b="1" dirty="0">
              <a:latin typeface="Arial" charset="0"/>
              <a:cs typeface="Arial" charset="0"/>
            </a:endParaRPr>
          </a:p>
          <a:p>
            <a:pPr algn="l" eaLnBrk="1" hangingPunct="1"/>
            <a:r>
              <a:rPr 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Jediný významný rozdíl spočívá v tom, že norma EN 45011:1998 má harmonizační přílohu ZA, kterou Pokyn 65 samozřejmě postrádá. Příloha však nestanoví žádné dodatečné požadavky, pouze definuje odkazy na relevantní ISO/IEC pokyny, případně jejich implementace formou EN norem </a:t>
            </a:r>
          </a:p>
          <a:p>
            <a:pPr algn="l" eaLnBrk="1" hangingPunct="1"/>
            <a:endParaRPr lang="cs-CZ" sz="1400" b="1" dirty="0">
              <a:latin typeface="Arial" charset="0"/>
              <a:cs typeface="Arial" charset="0"/>
            </a:endParaRPr>
          </a:p>
          <a:p>
            <a:pPr algn="l" eaLnBrk="1" hangingPunct="1"/>
            <a:r>
              <a:rPr lang="cs-CZ" sz="1400" b="1" dirty="0" smtClean="0">
                <a:latin typeface="Arial" charset="0"/>
                <a:cs typeface="Arial" charset="0"/>
              </a:rPr>
              <a:t>Důvodem pro toto řešení je skutečnost, že bylo zapotřebí  normu harmonizovat ke směrnicím Nového přístupu a Nového legislativního rámce.</a:t>
            </a:r>
          </a:p>
          <a:p>
            <a:pPr algn="l" eaLnBrk="1" hangingPunct="1"/>
            <a:endParaRPr lang="cs-CZ" sz="1400" b="1" dirty="0">
              <a:latin typeface="Arial" charset="0"/>
              <a:cs typeface="Arial" charset="0"/>
            </a:endParaRPr>
          </a:p>
          <a:p>
            <a:pPr algn="l" eaLnBrk="1" hangingPunct="1"/>
            <a:r>
              <a:rPr lang="cs-CZ" sz="1400" dirty="0" smtClean="0">
                <a:latin typeface="Arial" charset="0"/>
                <a:cs typeface="Arial" charset="0"/>
              </a:rPr>
              <a:t>Česká mutace normy </a:t>
            </a:r>
            <a:r>
              <a:rPr lang="cs-CZ" sz="1400" b="1" dirty="0" smtClean="0">
                <a:latin typeface="Arial" charset="0"/>
                <a:cs typeface="Arial" charset="0"/>
              </a:rPr>
              <a:t>ČSN EN 45011:1998 </a:t>
            </a:r>
            <a:r>
              <a:rPr lang="cs-CZ" sz="1400" dirty="0" smtClean="0">
                <a:latin typeface="Arial" charset="0"/>
                <a:cs typeface="Arial" charset="0"/>
              </a:rPr>
              <a:t>obsahuje </a:t>
            </a:r>
            <a:r>
              <a:rPr lang="cs-CZ" sz="1400" dirty="0">
                <a:latin typeface="Arial" charset="0"/>
                <a:cs typeface="Arial" charset="0"/>
              </a:rPr>
              <a:t>navíc </a:t>
            </a:r>
            <a:r>
              <a:rPr lang="cs-CZ" sz="1400" dirty="0" smtClean="0">
                <a:latin typeface="Arial" charset="0"/>
                <a:cs typeface="Arial" charset="0"/>
              </a:rPr>
              <a:t>kapitolu </a:t>
            </a:r>
            <a:r>
              <a:rPr lang="cs-CZ" sz="1400" b="1" dirty="0" smtClean="0">
                <a:latin typeface="Arial" charset="0"/>
                <a:cs typeface="Arial" charset="0"/>
              </a:rPr>
              <a:t>Národní předmluva  </a:t>
            </a:r>
            <a:r>
              <a:rPr lang="cs-CZ" sz="1400" dirty="0">
                <a:latin typeface="Arial" charset="0"/>
                <a:cs typeface="Arial" charset="0"/>
              </a:rPr>
              <a:t>specifikující, které ISO/IEC normy a </a:t>
            </a:r>
            <a:r>
              <a:rPr lang="cs-CZ" sz="1400" dirty="0" smtClean="0">
                <a:latin typeface="Arial" charset="0"/>
                <a:cs typeface="Arial" charset="0"/>
              </a:rPr>
              <a:t>ISO /IEC Pokyny </a:t>
            </a:r>
            <a:r>
              <a:rPr lang="cs-CZ" sz="1400" dirty="0">
                <a:latin typeface="Arial" charset="0"/>
                <a:cs typeface="Arial" charset="0"/>
              </a:rPr>
              <a:t>byly zavedeny do českého normalizačního </a:t>
            </a:r>
            <a:r>
              <a:rPr lang="cs-CZ" sz="1400" dirty="0" smtClean="0">
                <a:latin typeface="Arial" charset="0"/>
                <a:cs typeface="Arial" charset="0"/>
              </a:rPr>
              <a:t>systému a které nikoliv.</a:t>
            </a:r>
          </a:p>
          <a:p>
            <a:pPr algn="l" eaLnBrk="1" hangingPunct="1"/>
            <a:endParaRPr lang="cs-CZ" sz="1400" b="1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725994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30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(24)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16832"/>
            <a:ext cx="3959225" cy="3528392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7.7.1 až 7.7.2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poskytnout klientovi formální certifikační dokumentaci, která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umožňuje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identifikaci následujícího: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názvu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adresy certifikačního orgánu;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udělení certifikace 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názvu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adresy klienta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rozsahu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certifikace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termínu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nebo data ukončení platnosti certifikace, jestliže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má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uplynout po stanoveném časovém úseku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informací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požadovaných certifikačním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schématem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Formální dokumentace o certifikaci </a:t>
            </a:r>
            <a:r>
              <a:rPr lang="cs-C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musí obsahovat podpis nebo jiné stanovené oprávnění osoby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(osob) certifikačního orgánu, která je pověřena touto odpovědností.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Jméno a titul osoby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jejíž dohoda o odpovědnosti za dokumentaci o certifikaci je v evidenci u certifikačního orgánu,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příkladem „</a:t>
            </a:r>
            <a:r>
              <a:rPr lang="cs-CZ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stanoveného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oprávnění“, jiným než podpis.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16832"/>
            <a:ext cx="3960812" cy="352839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12.3</a:t>
            </a:r>
            <a:endParaRPr lang="cs-CZ" sz="12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poskytnout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dodavateli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nabízejícímu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certifikované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výrobky oficiální certifikační dokumenty, například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listiny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nebo </a:t>
            </a: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certifikáty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cs-CZ" sz="1200" dirty="0">
                <a:solidFill>
                  <a:srgbClr val="C00000"/>
                </a:solidFill>
                <a:latin typeface="Arial" charset="0"/>
              </a:rPr>
              <a:t>podepsané k tomu pověřeným pracovníkem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. Tyto oficiální certifikační dokumenty musí umožňovat identifikaci: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a) názvu a adresy dodavatele, jehož výrobky jsou předmětem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certifikace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b) rozsahu udělené certifikace včetně certifikovaných výrobků, normativních dokumentů a certifikačního systému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c) data účinnosti certifikace a doby platnosti certifikace, pokud je to vhodné</a:t>
            </a: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340768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340768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83469" y="5733256"/>
            <a:ext cx="8437003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Požadavky na obsah certifikátu se téměř nezměnily.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 </a:t>
            </a:r>
            <a:r>
              <a:rPr lang="cs-CZ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17065 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připouští </a:t>
            </a:r>
            <a:r>
              <a:rPr lang="cs-CZ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použití certifikátu </a:t>
            </a:r>
            <a:r>
              <a:rPr lang="cs-CZ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 vlastnoručního podpisu </a:t>
            </a:r>
            <a:r>
              <a:rPr lang="cs-CZ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nebo s podpisem elektronickým, ale také pouze se </a:t>
            </a:r>
            <a:r>
              <a:rPr lang="cs-CZ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skenovaným digitalizovaným podpisem</a:t>
            </a:r>
            <a:r>
              <a:rPr lang="cs-CZ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je-li to náležitě 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popsáno a ošetřeno v postupech COV.</a:t>
            </a:r>
            <a:endParaRPr lang="cs-CZ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7443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31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(25)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700808"/>
            <a:ext cx="3959225" cy="3888432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</a:t>
            </a: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7.9.:  Dozor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Vyžaduje-li certifikační schéma dozory,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COV musí zahájit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dozorování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produktů,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na něž se vztahuje rozhodnutí o certifikaci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dle certifikačního schémata.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bez prodlení informuje certifikační orgán o změnách, které mohou ovlivňovat jeho schopnost plnit certifikační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požadavky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(změny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organizační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modifikace produktu nebo výrobní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metody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změny systému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QMS)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ISO/IEC 17067 (v etapě DIS) poskytuje příklady dozorových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činností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 certifikačních schématech.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Kritéria a proces pro dozorové činnosti jsou stanoveny každým certifikačním schématem.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Je-li trvalé používání certifikační značky schváleno pro umístnění na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výrobku,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musí být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stanoveny periodické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dozory označených produktů za účelem průběžného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prokazování plnění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požadavků na produkt.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Je-li trvalé používání certifikační značky schváleno pro proces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nebo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službu, musí být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stanoveny pravidelné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dozorové činnosti k zajištění pokračující legitimnosti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prokázání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plnění požadavků na proces nebo službu.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700808"/>
            <a:ext cx="3960812" cy="38884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13:  Dozor</a:t>
            </a:r>
            <a:endParaRPr lang="cs-CZ" sz="12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mít dokumentované postupy umožňující, aby byl dozor prováděn v souladu s kritérii vhodnými pro příslušný certifikační systém.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vyžadovat, aby jej dodavatel informoval o všech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změnách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citovaných v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čl. 4.6.2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c), jako například o zamýšlené modifikaci výrobku, výrobního procesu nebo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jeho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systému jakosti, který má vliv na shodu výrobku. </a:t>
            </a:r>
            <a:endParaRPr lang="cs-CZ" sz="1200" b="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Certifikační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orgán musí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rozhodnout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, zda ohlášené změny vyžadují další zkoumání.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COV musí své dozorové činnosti dokumentovat.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Pokud certifikační orgán autorizuje nepřetržité užívání své značky shody na výrobku toho typu, který byl hodnocen, musí takto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označené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výrobky pravidelně hodnotit, aby potvrdil, že jsou stále ve shodě s normami.</a:t>
            </a: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196752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196752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83469" y="5733256"/>
            <a:ext cx="8437003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cs-CZ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Postupy při dozorech  jsou popsány v obou normách analogicky, avšak norma ISO 17065 se odkazuje na podrobnosti uvedené v normě ISO/IEC 17067 (dosud nebyla vydána).</a:t>
            </a:r>
          </a:p>
          <a:p>
            <a:pPr>
              <a:spcBef>
                <a:spcPts val="600"/>
              </a:spcBef>
            </a:pPr>
            <a:r>
              <a:rPr lang="cs-CZ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Norma ISO 17065 se navíc věnuje certifikačním značkám u produktů, procesů nebo služeb, kde musí být </a:t>
            </a:r>
            <a:r>
              <a:rPr lang="cs-CZ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validita značky vždy prověřována </a:t>
            </a:r>
            <a:r>
              <a:rPr lang="cs-CZ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dozorovou aktivitou. </a:t>
            </a:r>
            <a:endParaRPr lang="cs-CZ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9826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32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(26)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1988840"/>
            <a:ext cx="3959225" cy="3888432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Bibliografie: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Obsahuje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odkazy na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ISO/IEC Pokyny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23, 27, 28, 53, dále ISO PAS 17001, 17002, 17003, 17004, 17005 a normy řady ISO/IEC 17007, ISO/IEC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17030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ISO/IEC 17067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ISO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9000,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 9001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 10002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 19011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ISO 31000.</a:t>
            </a:r>
          </a:p>
          <a:p>
            <a:pPr algn="l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Příloha A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nestanoví požadavky, ale principy týkající se certifikačních orgánů a jejich činnosti. Má spíše vysvětlující charakter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Zřejmým </a:t>
            </a:r>
            <a:r>
              <a:rPr lang="cs-CZ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záměrem je soběstačnost normy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aby nemusely být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vydávány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výkladové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pokyny typu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IAF GD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5.</a:t>
            </a:r>
          </a:p>
          <a:p>
            <a:pPr algn="l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Příloha </a:t>
            </a: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oskytuje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návod, jak interpretovat požadavky normy na certifikaci procesů a certifikaci služeb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Ve verzi EN ISO/IEC 17065 (přejatá CEN) chybí harmonizační příloha ZA. To je vcelku překvapivé, protože norma EN 45011 byla harmonizována k legislativě NLF a tato norma by ji měla nahradit i </a:t>
            </a:r>
            <a:br>
              <a:rPr lang="cs-CZ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 daném směru.</a:t>
            </a: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1988840"/>
            <a:ext cx="3960812" cy="38884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Příloha A (ZA v EN verzi):</a:t>
            </a:r>
            <a:endParaRPr lang="cs-CZ" sz="12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sz="1200" b="0" dirty="0" smtClean="0">
                <a:solidFill>
                  <a:srgbClr val="0000FF"/>
                </a:solidFill>
                <a:latin typeface="Arial" charset="0"/>
              </a:rPr>
              <a:t>Příloha obsahuje odkazy na </a:t>
            </a:r>
            <a:r>
              <a:rPr lang="pl-PL" sz="1200" b="0" dirty="0">
                <a:solidFill>
                  <a:srgbClr val="0000FF"/>
                </a:solidFill>
                <a:latin typeface="Arial" charset="0"/>
              </a:rPr>
              <a:t>ISO/IEC Pokyny č. 2, 7, 23, 25, 27, 28, 39, </a:t>
            </a:r>
            <a:r>
              <a:rPr lang="pl-PL" sz="1200" b="0" dirty="0" smtClean="0">
                <a:solidFill>
                  <a:srgbClr val="0000FF"/>
                </a:solidFill>
                <a:latin typeface="Arial" charset="0"/>
              </a:rPr>
              <a:t>53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sz="1200" b="0" dirty="0" smtClean="0">
                <a:solidFill>
                  <a:srgbClr val="0000FF"/>
                </a:solidFill>
                <a:latin typeface="Arial" charset="0"/>
              </a:rPr>
              <a:t>Přitom ISO/IEC Pokyny 7</a:t>
            </a:r>
            <a:r>
              <a:rPr lang="pl-PL" sz="1200" b="0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pl-PL" sz="1200" b="0" dirty="0" smtClean="0">
                <a:solidFill>
                  <a:srgbClr val="0000FF"/>
                </a:solidFill>
                <a:latin typeface="Arial" charset="0"/>
              </a:rPr>
              <a:t>25 a 39 již byly zrušeny.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340768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340768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83469" y="6165304"/>
            <a:ext cx="8437003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cs-CZ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488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 bwMode="auto">
          <a:xfrm>
            <a:off x="288000" y="5517232"/>
            <a:ext cx="8568952" cy="648072"/>
          </a:xfrm>
          <a:prstGeom prst="roundRect">
            <a:avLst/>
          </a:prstGeom>
          <a:solidFill>
            <a:srgbClr val="DDEEFF"/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6" name="Zaoblený obdélník 15"/>
          <p:cNvSpPr/>
          <p:nvPr/>
        </p:nvSpPr>
        <p:spPr bwMode="auto">
          <a:xfrm>
            <a:off x="280698" y="1700808"/>
            <a:ext cx="8568952" cy="1152128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2764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92950" y="6535738"/>
            <a:ext cx="1905000" cy="277812"/>
          </a:xfrm>
          <a:noFill/>
        </p:spPr>
        <p:txBody>
          <a:bodyPr/>
          <a:lstStyle/>
          <a:p>
            <a:fld id="{4012B0D0-EA03-4559-B6CA-0E851645C198}" type="slidenum">
              <a:rPr lang="cs-CZ" smtClean="0">
                <a:cs typeface="Arial" charset="0"/>
              </a:rPr>
              <a:pPr/>
              <a:t>33</a:t>
            </a:fld>
            <a:endParaRPr lang="cs-CZ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648"/>
            <a:ext cx="6697662" cy="792162"/>
          </a:xfrm>
        </p:spPr>
        <p:txBody>
          <a:bodyPr/>
          <a:lstStyle/>
          <a:p>
            <a:pPr algn="l" eaLnBrk="1" hangingPunct="1"/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Termíny implementace normy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ČSN EN ISO/IEC 17065:2013  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250824" y="1845394"/>
            <a:ext cx="8713663" cy="467995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spcBef>
                <a:spcPts val="1200"/>
              </a:spcBef>
              <a:tabLst>
                <a:tab pos="3135313" algn="r"/>
                <a:tab pos="3411538" algn="l"/>
              </a:tabLst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1800" b="1" dirty="0" smtClean="0">
                <a:latin typeface="Arial" charset="0"/>
                <a:cs typeface="Arial" charset="0"/>
              </a:rPr>
              <a:t>ISO/IEC 17065:2012	vydána 10. 9. 2012</a:t>
            </a:r>
          </a:p>
          <a:p>
            <a:pPr algn="l" eaLnBrk="1" hangingPunct="1">
              <a:lnSpc>
                <a:spcPct val="95000"/>
              </a:lnSpc>
              <a:spcBef>
                <a:spcPts val="0"/>
              </a:spcBef>
              <a:tabLst>
                <a:tab pos="3135313" algn="r"/>
                <a:tab pos="3411538" algn="l"/>
              </a:tabLst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1800" b="1" dirty="0" smtClean="0">
                <a:latin typeface="Arial" charset="0"/>
                <a:cs typeface="Arial" charset="0"/>
              </a:rPr>
              <a:t>EN ISO/IEC 17065:2012	vydána 21. 9. 2012 </a:t>
            </a:r>
            <a:r>
              <a:rPr lang="cs-CZ" sz="1800" dirty="0" smtClean="0">
                <a:latin typeface="Arial" charset="0"/>
                <a:cs typeface="Arial" charset="0"/>
              </a:rPr>
              <a:t>(schválena beze změn)</a:t>
            </a:r>
          </a:p>
          <a:p>
            <a:pPr algn="l" eaLnBrk="1" hangingPunct="1">
              <a:lnSpc>
                <a:spcPct val="95000"/>
              </a:lnSpc>
              <a:spcBef>
                <a:spcPts val="0"/>
              </a:spcBef>
              <a:tabLst>
                <a:tab pos="3135313" algn="r"/>
                <a:tab pos="3411538" algn="l"/>
              </a:tabLst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1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ČSN EN ISO/IEC 17065:2013</a:t>
            </a:r>
            <a:r>
              <a:rPr lang="cs-CZ" sz="1800" b="1" dirty="0" smtClean="0">
                <a:latin typeface="Arial" charset="0"/>
                <a:cs typeface="Arial" charset="0"/>
              </a:rPr>
              <a:t>	</a:t>
            </a:r>
            <a:r>
              <a:rPr lang="cs-CZ" sz="1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vydání  únor 2013 ? </a:t>
            </a:r>
            <a:r>
              <a:rPr lang="cs-CZ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(překlad již předán ÚNMZ)</a:t>
            </a:r>
          </a:p>
          <a:p>
            <a:pPr algn="l" eaLnBrk="1" hangingPunct="1">
              <a:lnSpc>
                <a:spcPct val="95000"/>
              </a:lnSpc>
              <a:spcBef>
                <a:spcPts val="0"/>
              </a:spcBef>
              <a:tabLst>
                <a:tab pos="3135313" algn="r"/>
                <a:tab pos="3411538" algn="l"/>
              </a:tabLst>
            </a:pPr>
            <a:endParaRPr lang="cs-CZ" sz="18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tabLst>
                <a:tab pos="3135313" algn="r"/>
                <a:tab pos="3411538" algn="l"/>
              </a:tabLst>
            </a:pPr>
            <a:r>
              <a:rPr lang="cs-CZ" sz="1800" b="1" dirty="0" smtClean="0">
                <a:latin typeface="Arial" charset="0"/>
                <a:cs typeface="Arial" charset="0"/>
              </a:rPr>
              <a:t>Žádosti o akreditaci na novou normu bude ČIA přijímat od května 2013 </a:t>
            </a:r>
          </a:p>
          <a:p>
            <a:pPr algn="l" eaLnBrk="1" hangingPunct="1">
              <a:lnSpc>
                <a:spcPct val="95000"/>
              </a:lnSpc>
              <a:spcBef>
                <a:spcPts val="600"/>
              </a:spcBef>
              <a:tabLst>
                <a:tab pos="3135313" algn="r"/>
                <a:tab pos="3411538" algn="l"/>
              </a:tabLst>
            </a:pPr>
            <a:r>
              <a:rPr lang="cs-CZ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Přechodné období bylo stanoveno na 3 roky od vydání normy ISO/IEC 17065:2012</a:t>
            </a:r>
          </a:p>
          <a:p>
            <a:pPr algn="l" eaLnBrk="1" hangingPunct="1">
              <a:lnSpc>
                <a:spcPct val="95000"/>
              </a:lnSpc>
              <a:spcBef>
                <a:spcPts val="1200"/>
              </a:spcBef>
              <a:tabLst>
                <a:tab pos="3135313" algn="r"/>
                <a:tab pos="3411538" algn="l"/>
              </a:tabLst>
            </a:pPr>
            <a:endParaRPr lang="cs-CZ" sz="18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ts val="1800"/>
              </a:spcBef>
              <a:tabLst>
                <a:tab pos="3135313" algn="r"/>
                <a:tab pos="3411538" algn="l"/>
              </a:tabLst>
            </a:pPr>
            <a:r>
              <a:rPr lang="cs-CZ" sz="1800" dirty="0" smtClean="0">
                <a:latin typeface="Arial" charset="0"/>
                <a:cs typeface="Arial" charset="0"/>
              </a:rPr>
              <a:t>Platnost současných akreditační osvědčení podle normy ČSN EN 45011:1998 </a:t>
            </a:r>
            <a:br>
              <a:rPr lang="cs-CZ" sz="1800" dirty="0" smtClean="0">
                <a:latin typeface="Arial" charset="0"/>
                <a:cs typeface="Arial" charset="0"/>
              </a:rPr>
            </a:br>
            <a:r>
              <a:rPr lang="cs-CZ" sz="1800" dirty="0" smtClean="0">
                <a:latin typeface="Arial" charset="0"/>
                <a:cs typeface="Arial" charset="0"/>
              </a:rPr>
              <a:t>je omezena datem platnosti na nich uvedeném, nepřekročí-li toto datum září 2015.</a:t>
            </a:r>
          </a:p>
          <a:p>
            <a:pPr algn="l" eaLnBrk="1" hangingPunct="1">
              <a:lnSpc>
                <a:spcPct val="95000"/>
              </a:lnSpc>
              <a:spcBef>
                <a:spcPts val="1800"/>
              </a:spcBef>
              <a:tabLst>
                <a:tab pos="3135313" algn="r"/>
                <a:tab pos="3411538" algn="l"/>
              </a:tabLst>
            </a:pPr>
            <a:endParaRPr lang="cs-CZ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ts val="1800"/>
              </a:spcBef>
              <a:tabLst>
                <a:tab pos="3135313" algn="r"/>
                <a:tab pos="3411538" algn="l"/>
              </a:tabLst>
            </a:pP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COV, kterým skončí pětiletý cyklus platnosti osvědčení o akreditaci v letech 2013 až 2015, musí požádat o akreditaci podle normy ČSN EN ISO/IEC 17065 !</a:t>
            </a:r>
          </a:p>
          <a:p>
            <a:pPr algn="l" eaLnBrk="1" hangingPunct="1">
              <a:lnSpc>
                <a:spcPct val="95000"/>
              </a:lnSpc>
              <a:spcBef>
                <a:spcPts val="1200"/>
              </a:spcBef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</a:p>
        </p:txBody>
      </p:sp>
      <p:pic>
        <p:nvPicPr>
          <p:cNvPr id="6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2" name="Šipka dolů 1"/>
          <p:cNvSpPr/>
          <p:nvPr/>
        </p:nvSpPr>
        <p:spPr bwMode="auto">
          <a:xfrm>
            <a:off x="4212000" y="3744000"/>
            <a:ext cx="432048" cy="576064"/>
          </a:xfrm>
          <a:prstGeom prst="downArrow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8" name="Šipka dolů 17"/>
          <p:cNvSpPr/>
          <p:nvPr/>
        </p:nvSpPr>
        <p:spPr bwMode="auto">
          <a:xfrm>
            <a:off x="3851920" y="4869160"/>
            <a:ext cx="360016" cy="57602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23" name="Šipka dolů 22"/>
          <p:cNvSpPr/>
          <p:nvPr/>
        </p:nvSpPr>
        <p:spPr bwMode="auto">
          <a:xfrm>
            <a:off x="4644008" y="4869160"/>
            <a:ext cx="360016" cy="57602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92950" y="6535738"/>
            <a:ext cx="1905000" cy="277812"/>
          </a:xfrm>
          <a:noFill/>
        </p:spPr>
        <p:txBody>
          <a:bodyPr/>
          <a:lstStyle/>
          <a:p>
            <a:fld id="{FBFFD907-1702-428F-90E4-C141CF90B46C}" type="slidenum">
              <a:rPr lang="cs-CZ" smtClean="0">
                <a:cs typeface="Arial" charset="0"/>
              </a:rPr>
              <a:pPr/>
              <a:t>34</a:t>
            </a:fld>
            <a:endParaRPr lang="cs-CZ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4624"/>
            <a:ext cx="525670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Přechod COV </a:t>
            </a:r>
            <a:b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na normu ČSN EN ISO/IEC 17065</a:t>
            </a:r>
            <a:endParaRPr lang="en-US" sz="18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Podnadpis 5"/>
          <p:cNvSpPr>
            <a:spLocks noGrp="1"/>
          </p:cNvSpPr>
          <p:nvPr>
            <p:ph type="subTitle" idx="1"/>
          </p:nvPr>
        </p:nvSpPr>
        <p:spPr>
          <a:xfrm>
            <a:off x="250824" y="1124744"/>
            <a:ext cx="8713664" cy="5544616"/>
          </a:xfrm>
        </p:spPr>
        <p:txBody>
          <a:bodyPr/>
          <a:lstStyle/>
          <a:p>
            <a:pPr marL="342900" indent="-342900" algn="l" eaLnBrk="1" hangingPunct="1">
              <a:spcBef>
                <a:spcPts val="600"/>
              </a:spcBef>
              <a:buFont typeface="Arial Unicode MS" pitchFamily="34" charset="-128"/>
              <a:buAutoNum type="arabicPeriod"/>
            </a:pP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Zajistit soulad dokumentace COV (Příručka kvality, Související dokumenty) s požadavky </a:t>
            </a:r>
            <a:r>
              <a:rPr lang="cs-CZ" sz="1200" b="1" dirty="0">
                <a:solidFill>
                  <a:srgbClr val="FF0000"/>
                </a:solidFill>
                <a:latin typeface="Arial" charset="0"/>
                <a:cs typeface="Arial" charset="0"/>
              </a:rPr>
              <a:t>normy ČSN EN ISO/IEC </a:t>
            </a: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17065 </a:t>
            </a:r>
            <a:endParaRPr lang="cs-CZ" sz="11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30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Identifikovat věcné rozdíly mezi požadavky </a:t>
            </a:r>
            <a:r>
              <a:rPr lang="cs-CZ" sz="1100" dirty="0">
                <a:latin typeface="Arial" charset="0"/>
                <a:cs typeface="Arial" charset="0"/>
              </a:rPr>
              <a:t>normy  ISO </a:t>
            </a:r>
            <a:r>
              <a:rPr lang="cs-CZ" sz="1100" dirty="0" smtClean="0">
                <a:latin typeface="Arial" charset="0"/>
                <a:cs typeface="Arial" charset="0"/>
              </a:rPr>
              <a:t>17065 a dokumentace COV</a:t>
            </a: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Stávající PK je založena na EN 45011, proto je výhodné použít tabulku křížových referencí (viz dále)</a:t>
            </a: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Upravit postupy, které nejsou v plném souladu s novými požadavky</a:t>
            </a:r>
            <a:endParaRPr lang="cs-CZ" sz="1100" dirty="0"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V případě, že COV udržuje systém managementu podle ISO 9001, je výhodné využít možnost  B podle kapitoly 8 normy ISO 17065</a:t>
            </a: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Korigované postupy a formuláře zapracovat do dokumentace systému kvality COV, upravit terminologii</a:t>
            </a:r>
          </a:p>
          <a:p>
            <a:pPr marL="342900" indent="-342900" algn="l" eaLnBrk="1" hangingPunct="1">
              <a:spcBef>
                <a:spcPts val="600"/>
              </a:spcBef>
              <a:buFont typeface="Arial Unicode MS" pitchFamily="34" charset="-128"/>
              <a:buAutoNum type="arabicPeriod"/>
            </a:pP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Přehodnotit </a:t>
            </a:r>
            <a:r>
              <a:rPr lang="cs-CZ" sz="1200" b="1" dirty="0">
                <a:solidFill>
                  <a:srgbClr val="FF0000"/>
                </a:solidFill>
                <a:latin typeface="Arial" charset="0"/>
                <a:cs typeface="Arial" charset="0"/>
              </a:rPr>
              <a:t>kvalifikaci pracovníků COV</a:t>
            </a:r>
          </a:p>
          <a:p>
            <a:pPr marL="625475" lvl="1" indent="-265113" algn="l" eaLnBrk="1" hangingPunct="1">
              <a:spcBef>
                <a:spcPts val="30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Je-li to nutné nebo výhodné, upravit kvalifikační kritéria vztahující se k pracovníkům COV.</a:t>
            </a:r>
            <a:endParaRPr lang="cs-CZ" sz="1100" dirty="0"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Podle upravených kritérií přehodnotit zařazení jednotlivých pracovníků COV a rozsahy těchto zařazení ve smyslu funkcí  a výrobkových oblastí (</a:t>
            </a:r>
            <a:r>
              <a:rPr lang="cs-CZ" sz="1100" dirty="0" err="1" smtClean="0">
                <a:latin typeface="Arial" charset="0"/>
                <a:cs typeface="Arial" charset="0"/>
              </a:rPr>
              <a:t>scope</a:t>
            </a:r>
            <a:r>
              <a:rPr lang="cs-CZ" sz="1100" dirty="0" smtClean="0">
                <a:latin typeface="Arial" charset="0"/>
                <a:cs typeface="Arial" charset="0"/>
              </a:rPr>
              <a:t>)</a:t>
            </a:r>
            <a:endParaRPr lang="cs-CZ" sz="1100" dirty="0">
              <a:latin typeface="Arial" charset="0"/>
              <a:cs typeface="Arial" charset="0"/>
            </a:endParaRPr>
          </a:p>
          <a:p>
            <a:pPr marL="342900" indent="-342900" algn="l" eaLnBrk="1" hangingPunct="1">
              <a:spcBef>
                <a:spcPts val="600"/>
              </a:spcBef>
              <a:buFont typeface="Arial Unicode MS" pitchFamily="34" charset="-128"/>
              <a:buAutoNum type="arabicPeriod"/>
            </a:pP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Formálně ustavit  mechanismus pro zabezpečování nestrannosti</a:t>
            </a:r>
            <a:endParaRPr lang="cs-CZ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30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Lze použít výbor dle čl. 4.2, písm. n) EN 45011, jehož stanovy a nápl</a:t>
            </a:r>
            <a:r>
              <a:rPr lang="cs-CZ" sz="1100" dirty="0">
                <a:latin typeface="Arial" charset="0"/>
                <a:cs typeface="Arial" charset="0"/>
              </a:rPr>
              <a:t>ň</a:t>
            </a:r>
            <a:r>
              <a:rPr lang="cs-CZ" sz="1100" dirty="0" smtClean="0">
                <a:latin typeface="Arial" charset="0"/>
                <a:cs typeface="Arial" charset="0"/>
              </a:rPr>
              <a:t> činnosti je nutno modifikovat, nebo jiný výbor.</a:t>
            </a:r>
            <a:endParaRPr lang="cs-CZ" sz="1100" dirty="0"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Provést a dokumentovat analýzu </a:t>
            </a:r>
            <a:r>
              <a:rPr lang="cs-CZ" sz="1100" dirty="0">
                <a:latin typeface="Arial" charset="0"/>
                <a:cs typeface="Arial" charset="0"/>
              </a:rPr>
              <a:t>n</a:t>
            </a:r>
            <a:r>
              <a:rPr lang="cs-CZ" sz="1100" dirty="0" smtClean="0">
                <a:latin typeface="Arial" charset="0"/>
                <a:cs typeface="Arial" charset="0"/>
              </a:rPr>
              <a:t>estrannosti, seznámit s ní příslušný mechanismus (výbor).</a:t>
            </a:r>
            <a:endParaRPr lang="cs-CZ" sz="1100" dirty="0">
              <a:latin typeface="Arial" charset="0"/>
              <a:cs typeface="Arial" charset="0"/>
            </a:endParaRPr>
          </a:p>
          <a:p>
            <a:pPr marL="342900" indent="-342900" algn="l" eaLnBrk="1" hangingPunct="1">
              <a:spcBef>
                <a:spcPts val="600"/>
              </a:spcBef>
              <a:buFont typeface="Arial Unicode MS" pitchFamily="34" charset="-128"/>
              <a:buAutoNum type="arabicPeriod"/>
            </a:pP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Provést školení všech pracovníků COV:</a:t>
            </a:r>
            <a:endParaRPr lang="cs-CZ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30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Požadavky normy ISO 17065, rozdíly vzhledem k předchozí normě EN 45011 </a:t>
            </a:r>
            <a:endParaRPr lang="cs-CZ" sz="1100" dirty="0"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Nové či novelizované postupy COV, změny v zodpovědnostech a pověřeních jednotlivých pracovníků COV i výborů</a:t>
            </a: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Požadavky certifikačních schémat přijatých v COV</a:t>
            </a: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Formuláře a výstupy COV (certifikáty, zprávy, osvědčení)</a:t>
            </a:r>
          </a:p>
          <a:p>
            <a:pPr marL="342900" indent="-342900" algn="l" eaLnBrk="1" hangingPunct="1">
              <a:spcBef>
                <a:spcPts val="600"/>
              </a:spcBef>
              <a:buFont typeface="Arial Unicode MS" pitchFamily="34" charset="-128"/>
              <a:buAutoNum type="arabicPeriod"/>
            </a:pP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Prověřit externí zdroje </a:t>
            </a:r>
            <a:endParaRPr lang="cs-CZ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30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Prověřit, že smlouvy se subdodavateli vyhovují požadavkům ISO 17065, případně smlouvy modifikovat.</a:t>
            </a:r>
            <a:endParaRPr lang="cs-CZ" sz="1100" dirty="0"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Navázat nové smlouvy, jestliže subdodavatel nesplňuje požadavky.</a:t>
            </a:r>
          </a:p>
          <a:p>
            <a:pPr marL="342900" indent="-342900" algn="l" eaLnBrk="1" hangingPunct="1">
              <a:spcBef>
                <a:spcPts val="600"/>
              </a:spcBef>
              <a:buFont typeface="Arial Unicode MS" pitchFamily="34" charset="-128"/>
              <a:buAutoNum type="arabicPeriod"/>
            </a:pP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Provést interní kontrolu v COV</a:t>
            </a:r>
            <a:endParaRPr lang="cs-CZ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30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Naplánovat a realizovat interní audity, zaměřené zejména na nové nebo modifikované požadavky </a:t>
            </a:r>
            <a:endParaRPr lang="cs-CZ" sz="1100" dirty="0">
              <a:latin typeface="Arial" charset="0"/>
              <a:cs typeface="Arial" charset="0"/>
            </a:endParaRPr>
          </a:p>
          <a:p>
            <a:pPr marL="625475" lvl="1" indent="-265113" algn="l" eaLnBrk="1" hangingPunct="1">
              <a:spcBef>
                <a:spcPts val="0"/>
              </a:spcBef>
              <a:buFont typeface="Arial Unicode MS" pitchFamily="34" charset="-128"/>
              <a:buAutoNum type="alphaLcParenR"/>
            </a:pPr>
            <a:r>
              <a:rPr lang="cs-CZ" sz="1100" dirty="0" smtClean="0">
                <a:latin typeface="Arial" charset="0"/>
                <a:cs typeface="Arial" charset="0"/>
              </a:rPr>
              <a:t>Provést přezkoumání systému managementu vedením.</a:t>
            </a:r>
            <a:endParaRPr lang="cs-CZ" sz="1100" dirty="0">
              <a:latin typeface="Arial" charset="0"/>
              <a:cs typeface="Arial" charset="0"/>
            </a:endParaRPr>
          </a:p>
          <a:p>
            <a:pPr marL="342900" lvl="0" indent="-342900" algn="l" eaLnBrk="1" hangingPunct="1">
              <a:spcBef>
                <a:spcPts val="600"/>
              </a:spcBef>
              <a:buFont typeface="Arial Unicode MS" pitchFamily="34" charset="-128"/>
              <a:buAutoNum type="arabicPeriod"/>
            </a:pPr>
            <a:r>
              <a:rPr lang="cs-CZ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Požádat o akreditaci dle normy ČSN EN ISO/IEC 17065</a:t>
            </a:r>
            <a:endParaRPr lang="cs-CZ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60362" lvl="1" algn="l" eaLnBrk="1" hangingPunct="1">
              <a:spcBef>
                <a:spcPts val="0"/>
              </a:spcBef>
            </a:pPr>
            <a:endParaRPr lang="cs-CZ" sz="1200" dirty="0" smtClean="0">
              <a:latin typeface="Arial" charset="0"/>
              <a:cs typeface="Arial" charset="0"/>
            </a:endParaRPr>
          </a:p>
          <a:p>
            <a:pPr marL="360362" lvl="1" algn="l" eaLnBrk="1" hangingPunct="1">
              <a:spcBef>
                <a:spcPts val="300"/>
              </a:spcBef>
            </a:pPr>
            <a:endParaRPr lang="cs-CZ" sz="1200" dirty="0">
              <a:latin typeface="Arial" charset="0"/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265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 je nutno provést:</a:t>
            </a:r>
            <a:endParaRPr lang="en-GB" sz="1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92950" y="6535738"/>
            <a:ext cx="1905000" cy="277812"/>
          </a:xfrm>
          <a:noFill/>
        </p:spPr>
        <p:txBody>
          <a:bodyPr/>
          <a:lstStyle/>
          <a:p>
            <a:fld id="{FBFFD907-1702-428F-90E4-C141CF90B46C}" type="slidenum">
              <a:rPr lang="cs-CZ" smtClean="0">
                <a:cs typeface="Arial" charset="0"/>
              </a:rPr>
              <a:pPr/>
              <a:t>35</a:t>
            </a:fld>
            <a:endParaRPr lang="cs-CZ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404" y="188640"/>
            <a:ext cx="5256708" cy="576064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Tabulka křížových odkazů </a:t>
            </a:r>
            <a:b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 </a:t>
            </a: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  ISO/IEC 17065  (1)</a:t>
            </a:r>
            <a:endParaRPr lang="en-US" sz="18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144547"/>
              </p:ext>
            </p:extLst>
          </p:nvPr>
        </p:nvGraphicFramePr>
        <p:xfrm>
          <a:off x="395536" y="1268760"/>
          <a:ext cx="3240000" cy="495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00"/>
                <a:gridCol w="756000"/>
                <a:gridCol w="1620000"/>
              </a:tblGrid>
              <a:tr h="288000">
                <a:tc gridSpan="2"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45011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ISO 17065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odstavec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 (články)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 </a:t>
                      </a: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3.12,  3.9,  7.1.1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1,  3.4,  3.5,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3.6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7.1.1- poznámka 1 a 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4.4.2,  4.4.3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7.1.2,  7.1.3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5.1.1,  4.2.4,  5.2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24321"/>
              </p:ext>
            </p:extLst>
          </p:nvPr>
        </p:nvGraphicFramePr>
        <p:xfrm>
          <a:off x="4392320" y="1268760"/>
          <a:ext cx="3420000" cy="495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00"/>
                <a:gridCol w="756000"/>
                <a:gridCol w="1800000"/>
              </a:tblGrid>
              <a:tr h="288000">
                <a:tc gridSpan="2"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45011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ISO 17065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odstavec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 (články)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8.2.4,  5.1.2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4.2.2,  4.2.5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4.2.7,  4.2.8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o) 1)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4.2.6 a) až c)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o) 2)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4.2.6 d) až e)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o) 3)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7.4.4, 7.1.2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pozn.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pozn.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7.4.5 - poznámka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6.1.2.2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07632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92950" y="6535738"/>
            <a:ext cx="1905000" cy="277812"/>
          </a:xfrm>
          <a:noFill/>
        </p:spPr>
        <p:txBody>
          <a:bodyPr/>
          <a:lstStyle/>
          <a:p>
            <a:fld id="{FBFFD907-1702-428F-90E4-C141CF90B46C}" type="slidenum">
              <a:rPr lang="cs-CZ" smtClean="0">
                <a:cs typeface="Arial" charset="0"/>
              </a:rPr>
              <a:pPr/>
              <a:t>36</a:t>
            </a:fld>
            <a:endParaRPr lang="cs-CZ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404" y="188640"/>
            <a:ext cx="5256708" cy="576064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Tabulka křížových odkazů </a:t>
            </a:r>
            <a:b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 </a:t>
            </a: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  ISO/IEC 17065  (2)</a:t>
            </a:r>
            <a:endParaRPr lang="en-US" sz="18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489125"/>
              </p:ext>
            </p:extLst>
          </p:nvPr>
        </p:nvGraphicFramePr>
        <p:xfrm>
          <a:off x="395536" y="1268760"/>
          <a:ext cx="3240000" cy="495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00"/>
                <a:gridCol w="756000"/>
                <a:gridCol w="1620000"/>
              </a:tblGrid>
              <a:tr h="288000">
                <a:tc gridSpan="2"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45011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ISO 17065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odstavec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 (články)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6.2.2.4 d)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l) 1)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7.11,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7.7.3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l) 2)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8.6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7.6.2,  7.9.2,  7.11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a) + b)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7.6.2,  7.9.2,  7.11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4.7.1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8.6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4.7.2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8916"/>
              </p:ext>
            </p:extLst>
          </p:nvPr>
        </p:nvGraphicFramePr>
        <p:xfrm>
          <a:off x="4392320" y="1268760"/>
          <a:ext cx="3420000" cy="495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00"/>
                <a:gridCol w="756000"/>
                <a:gridCol w="1800000"/>
              </a:tblGrid>
              <a:tr h="288000">
                <a:tc gridSpan="2"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45011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ISO 17065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odstavec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 (články)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4.8.1.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4.8.1.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4.8.1.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4.8.1.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4.8.1.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7.8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8.2,  8.3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7.12,  8.4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4.10.1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6.1.2.1 d),  8.2.5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6.1.2.2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53285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92950" y="6535738"/>
            <a:ext cx="1905000" cy="277812"/>
          </a:xfrm>
          <a:noFill/>
        </p:spPr>
        <p:txBody>
          <a:bodyPr/>
          <a:lstStyle/>
          <a:p>
            <a:fld id="{FBFFD907-1702-428F-90E4-C141CF90B46C}" type="slidenum">
              <a:rPr lang="cs-CZ" smtClean="0">
                <a:cs typeface="Arial" charset="0"/>
              </a:rPr>
              <a:pPr/>
              <a:t>37</a:t>
            </a:fld>
            <a:endParaRPr lang="cs-CZ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404" y="188640"/>
            <a:ext cx="5256708" cy="576064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Tabulka křížových odkazů </a:t>
            </a:r>
            <a:b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 </a:t>
            </a:r>
            <a:r>
              <a:rPr lang="cs-CZ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  ISO/IEC 17065  (3)</a:t>
            </a:r>
            <a:endParaRPr lang="en-US" sz="18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630992"/>
              </p:ext>
            </p:extLst>
          </p:nvPr>
        </p:nvGraphicFramePr>
        <p:xfrm>
          <a:off x="395536" y="1268760"/>
          <a:ext cx="3240000" cy="495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00"/>
                <a:gridCol w="756000"/>
                <a:gridCol w="1620000"/>
              </a:tblGrid>
              <a:tr h="288000">
                <a:tc gridSpan="2"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45011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ISO 17065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odstavec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 (články)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a),  4.6 c)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4.1.2.2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 a),  7.1.3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7.2,  7.3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 – pozn. 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7.3.1</a:t>
                      </a:r>
                      <a:r>
                        <a:rPr lang="cs-CZ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až 7.3.4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7.4.3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7.4.9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 b)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7.4.6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7.6.1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7.9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855634"/>
              </p:ext>
            </p:extLst>
          </p:nvPr>
        </p:nvGraphicFramePr>
        <p:xfrm>
          <a:off x="4392320" y="1268760"/>
          <a:ext cx="3420000" cy="132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00"/>
                <a:gridCol w="756000"/>
                <a:gridCol w="1800000"/>
              </a:tblGrid>
              <a:tr h="288000">
                <a:tc gridSpan="2"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45011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ISO 17065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odstavec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článek (články)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13.2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4.1.2.2 k),  7.10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4.1.3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4.1.2.2 j)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44110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05A4F-37EF-46B4-A638-A139A974AA3E}" type="slidenum">
              <a:rPr lang="cs-CZ" smtClean="0">
                <a:cs typeface="Arial" charset="0"/>
              </a:rPr>
              <a:pPr/>
              <a:t>38</a:t>
            </a:fld>
            <a:endParaRPr lang="cs-CZ" smtClean="0">
              <a:cs typeface="Arial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</a:rPr>
              <a:t>                   </a:t>
            </a:r>
          </a:p>
          <a:p>
            <a:pPr eaLnBrk="1" hangingPunct="1">
              <a:buFontTx/>
              <a:buNone/>
            </a:pPr>
            <a:endParaRPr lang="en-GB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1588" indent="-1588" eaLnBrk="1" hangingPunct="1">
              <a:buFontTx/>
              <a:buNone/>
            </a:pPr>
            <a:r>
              <a:rPr lang="cs-CZ" sz="4000" i="1" dirty="0" smtClean="0">
                <a:solidFill>
                  <a:srgbClr val="FF0000"/>
                </a:solidFill>
                <a:latin typeface="Times New Roman" pitchFamily="18" charset="0"/>
              </a:rPr>
              <a:t>Děkuji za pozornost a přeji Vám hodně štěstí při konverzi na normu ISO/IEC 17065</a:t>
            </a:r>
            <a:endParaRPr lang="en-GB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04075" y="6453188"/>
            <a:ext cx="1905000" cy="288925"/>
          </a:xfrm>
          <a:noFill/>
        </p:spPr>
        <p:txBody>
          <a:bodyPr/>
          <a:lstStyle/>
          <a:p>
            <a:fld id="{6892672A-1715-4206-B37A-C31773459FD8}" type="slidenum">
              <a:rPr lang="cs-CZ" smtClean="0">
                <a:cs typeface="Arial" charset="0"/>
              </a:rPr>
              <a:pPr/>
              <a:t>4</a:t>
            </a:fld>
            <a:endParaRPr lang="cs-CZ" smtClean="0">
              <a:cs typeface="Arial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648"/>
            <a:ext cx="6193383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Důvody vzniku normy ISO/IEC 17065 (1)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0824" y="1052736"/>
            <a:ext cx="8713664" cy="5544616"/>
          </a:xfrm>
        </p:spPr>
        <p:txBody>
          <a:bodyPr/>
          <a:lstStyle/>
          <a:p>
            <a:pPr marL="285750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400" dirty="0" smtClean="0">
                <a:latin typeface="Arial" charset="0"/>
                <a:cs typeface="Arial" charset="0"/>
              </a:rPr>
              <a:t>Certifikace výrobků je již přes 100 let využívána na lokální i globální úrovni k podpoře obchodu a hospodářství. Dnešní formu používá výrobková certifikace od 90 let, kdy byl přijat Pokyn 65 a EN 45011. </a:t>
            </a:r>
          </a:p>
          <a:p>
            <a:pPr marL="285750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400" dirty="0" smtClean="0">
                <a:latin typeface="Arial" charset="0"/>
                <a:cs typeface="Arial" charset="0"/>
              </a:rPr>
              <a:t>Od té doby se značně rozšířil počet oblastí, v nichž se certifikace produktů uplatňuje, včetně certifikace nehmotných produktů, jakými je software, služby, nebo procesy. </a:t>
            </a:r>
          </a:p>
          <a:p>
            <a:pPr marL="285750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400" dirty="0" smtClean="0">
                <a:latin typeface="Arial" charset="0"/>
                <a:cs typeface="Arial" charset="0"/>
              </a:rPr>
              <a:t>Rozšířila se akreditace jako průkaz způsobilosti COV a následně využívání akreditovaných certifikací pro regulovanou sféru, danou národními i nadnárodními legislativními předpisy.</a:t>
            </a:r>
          </a:p>
          <a:p>
            <a:pPr marL="285750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400" dirty="0" smtClean="0">
                <a:latin typeface="Arial" charset="0"/>
                <a:cs typeface="Arial" charset="0"/>
              </a:rPr>
              <a:t>V posledním období vzniká velký počet  nových certifikačních schémat – státních  i (zejména)  privátních.</a:t>
            </a:r>
          </a:p>
          <a:p>
            <a:pPr marL="285750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400" dirty="0" smtClean="0">
                <a:latin typeface="Arial" charset="0"/>
                <a:cs typeface="Arial" charset="0"/>
              </a:rPr>
              <a:t>ISO CASCO připravil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rámcovou strukturu </a:t>
            </a:r>
            <a:r>
              <a:rPr lang="cs-CZ" sz="1400" dirty="0" smtClean="0">
                <a:latin typeface="Arial" charset="0"/>
                <a:cs typeface="Arial" charset="0"/>
              </a:rPr>
              <a:t>norem z oblasti orgánů posuzování shody, zahrnující:</a:t>
            </a:r>
          </a:p>
          <a:p>
            <a:pPr marL="742950" lvl="1" indent="-285750" algn="l" eaLnBrk="1" hangingPunct="1">
              <a:spcBef>
                <a:spcPts val="300"/>
              </a:spcBef>
              <a:buFont typeface="Wingdings" pitchFamily="2" charset="2"/>
              <a:buChar char="v"/>
            </a:pPr>
            <a:r>
              <a:rPr lang="cs-CZ" sz="1100" dirty="0" smtClean="0">
                <a:latin typeface="Arial" charset="0"/>
                <a:cs typeface="Arial" charset="0"/>
              </a:rPr>
              <a:t>předmět normy</a:t>
            </a:r>
          </a:p>
          <a:p>
            <a:pPr marL="742950" lvl="1" indent="-285750" algn="l" eaLnBrk="1" hangingPunct="1">
              <a:spcBef>
                <a:spcPts val="0"/>
              </a:spcBef>
              <a:buFont typeface="Wingdings" pitchFamily="2" charset="2"/>
              <a:buChar char="v"/>
            </a:pPr>
            <a:r>
              <a:rPr lang="cs-CZ" sz="1100" dirty="0" smtClean="0">
                <a:latin typeface="Arial" charset="0"/>
                <a:cs typeface="Arial" charset="0"/>
              </a:rPr>
              <a:t>termíny a definice</a:t>
            </a:r>
          </a:p>
          <a:p>
            <a:pPr marL="742950" lvl="1" indent="-285750" algn="l" eaLnBrk="1" hangingPunct="1">
              <a:spcBef>
                <a:spcPts val="0"/>
              </a:spcBef>
              <a:buFont typeface="Wingdings" pitchFamily="2" charset="2"/>
              <a:buChar char="v"/>
            </a:pPr>
            <a:r>
              <a:rPr lang="cs-CZ" sz="1100" dirty="0">
                <a:latin typeface="Arial" charset="0"/>
                <a:cs typeface="Arial" charset="0"/>
              </a:rPr>
              <a:t>v</a:t>
            </a:r>
            <a:r>
              <a:rPr lang="cs-CZ" sz="1100" dirty="0" smtClean="0">
                <a:latin typeface="Arial" charset="0"/>
                <a:cs typeface="Arial" charset="0"/>
              </a:rPr>
              <a:t>šeobecné požadavky</a:t>
            </a:r>
          </a:p>
          <a:p>
            <a:pPr marL="742950" lvl="1" indent="-285750" algn="l" eaLnBrk="1" hangingPunct="1">
              <a:spcBef>
                <a:spcPts val="0"/>
              </a:spcBef>
              <a:buFont typeface="Wingdings" pitchFamily="2" charset="2"/>
              <a:buChar char="v"/>
            </a:pPr>
            <a:r>
              <a:rPr lang="cs-CZ" sz="1100" dirty="0" smtClean="0">
                <a:latin typeface="Arial" charset="0"/>
                <a:cs typeface="Arial" charset="0"/>
              </a:rPr>
              <a:t>požadavky na strukturu</a:t>
            </a:r>
          </a:p>
          <a:p>
            <a:pPr marL="742950" lvl="1" indent="-285750" algn="l" eaLnBrk="1" hangingPunct="1">
              <a:spcBef>
                <a:spcPts val="0"/>
              </a:spcBef>
              <a:buFont typeface="Wingdings" pitchFamily="2" charset="2"/>
              <a:buChar char="v"/>
            </a:pPr>
            <a:r>
              <a:rPr lang="cs-CZ" sz="1100" dirty="0" smtClean="0">
                <a:latin typeface="Arial" charset="0"/>
                <a:cs typeface="Arial" charset="0"/>
              </a:rPr>
              <a:t>požadavky na zdroje</a:t>
            </a:r>
          </a:p>
          <a:p>
            <a:pPr marL="742950" lvl="1" indent="-285750" algn="l" eaLnBrk="1" hangingPunct="1">
              <a:spcBef>
                <a:spcPts val="0"/>
              </a:spcBef>
              <a:buFont typeface="Wingdings" pitchFamily="2" charset="2"/>
              <a:buChar char="v"/>
            </a:pPr>
            <a:r>
              <a:rPr lang="cs-CZ" sz="1100" dirty="0" smtClean="0">
                <a:latin typeface="Arial" charset="0"/>
                <a:cs typeface="Arial" charset="0"/>
              </a:rPr>
              <a:t>požadavky na proces</a:t>
            </a:r>
          </a:p>
          <a:p>
            <a:pPr marL="742950" lvl="1" indent="-285750" algn="l" eaLnBrk="1" hangingPunct="1">
              <a:spcBef>
                <a:spcPts val="0"/>
              </a:spcBef>
              <a:buFont typeface="Wingdings" pitchFamily="2" charset="2"/>
              <a:buChar char="v"/>
            </a:pPr>
            <a:r>
              <a:rPr lang="cs-CZ" sz="1100" dirty="0" smtClean="0">
                <a:latin typeface="Arial" charset="0"/>
                <a:cs typeface="Arial" charset="0"/>
              </a:rPr>
              <a:t>požadavky na systém managementu</a:t>
            </a:r>
          </a:p>
          <a:p>
            <a:pPr marL="285750" indent="-285750" algn="l" eaLnBrk="1" hangingPunct="1">
              <a:spcBef>
                <a:spcPts val="1200"/>
              </a:spcBef>
              <a:buFont typeface="Wingdings 2" pitchFamily="18" charset="2"/>
              <a:buChar char="R"/>
            </a:pPr>
            <a:r>
              <a:rPr lang="cs-CZ" sz="1400" dirty="0">
                <a:latin typeface="Arial" charset="0"/>
                <a:cs typeface="Arial" charset="0"/>
              </a:rPr>
              <a:t>ISO CASCO připravil </a:t>
            </a:r>
            <a:r>
              <a:rPr lang="cs-CZ" sz="1400" dirty="0" smtClean="0">
                <a:latin typeface="Arial" charset="0"/>
                <a:cs typeface="Arial" charset="0"/>
              </a:rPr>
              <a:t>sérii osvědčených řešení PAS  (</a:t>
            </a:r>
            <a:r>
              <a:rPr lang="cs-CZ" sz="14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Publicly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Available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Specification</a:t>
            </a:r>
            <a:r>
              <a:rPr lang="cs-CZ" sz="1400" dirty="0" smtClean="0">
                <a:latin typeface="Arial" charset="0"/>
                <a:cs typeface="Arial" charset="0"/>
              </a:rPr>
              <a:t>) 17001 až 17005, kterou s úspěchem využívá při tvorbě nových norem jako stavební prvky (tzv. Funkční přístup):</a:t>
            </a:r>
            <a:endParaRPr lang="cs-CZ" sz="1400" dirty="0">
              <a:latin typeface="Arial" charset="0"/>
              <a:cs typeface="Arial" charset="0"/>
            </a:endParaRPr>
          </a:p>
          <a:p>
            <a:pPr lvl="1" algn="l" eaLnBrk="1" hangingPunct="1">
              <a:spcBef>
                <a:spcPts val="300"/>
              </a:spcBef>
            </a:pPr>
            <a:r>
              <a:rPr lang="cs-CZ" sz="1100" dirty="0" smtClean="0">
                <a:latin typeface="Arial" charset="0"/>
                <a:cs typeface="Arial" charset="0"/>
              </a:rPr>
              <a:t>ISO/PAS 17001 </a:t>
            </a:r>
            <a:r>
              <a:rPr lang="en-US" sz="1100" dirty="0" smtClean="0">
                <a:latin typeface="Arial" charset="0"/>
                <a:cs typeface="Arial" charset="0"/>
              </a:rPr>
              <a:t>Conformity </a:t>
            </a:r>
            <a:r>
              <a:rPr lang="en-US" sz="1100" dirty="0">
                <a:latin typeface="Arial" charset="0"/>
                <a:cs typeface="Arial" charset="0"/>
              </a:rPr>
              <a:t>assessment </a:t>
            </a:r>
            <a:r>
              <a:rPr lang="en-US" sz="1100" dirty="0" smtClean="0">
                <a:latin typeface="Arial" charset="0"/>
                <a:cs typeface="Arial" charset="0"/>
              </a:rPr>
              <a:t>–</a:t>
            </a:r>
            <a:r>
              <a:rPr lang="cs-CZ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Impartiality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>
                <a:latin typeface="Arial" charset="0"/>
                <a:cs typeface="Arial" charset="0"/>
              </a:rPr>
              <a:t>– Principles and </a:t>
            </a:r>
            <a:r>
              <a:rPr lang="en-US" sz="1100" dirty="0" smtClean="0">
                <a:latin typeface="Arial" charset="0"/>
                <a:cs typeface="Arial" charset="0"/>
              </a:rPr>
              <a:t>requirements</a:t>
            </a:r>
            <a:endParaRPr lang="cs-CZ" sz="1100" dirty="0" smtClean="0">
              <a:latin typeface="Arial" charset="0"/>
              <a:cs typeface="Arial" charset="0"/>
            </a:endParaRPr>
          </a:p>
          <a:p>
            <a:pPr lvl="1" algn="l" eaLnBrk="1" hangingPunct="1">
              <a:spcBef>
                <a:spcPts val="300"/>
              </a:spcBef>
            </a:pPr>
            <a:r>
              <a:rPr lang="cs-CZ" sz="1100" dirty="0">
                <a:latin typeface="Arial" charset="0"/>
                <a:cs typeface="Arial" charset="0"/>
              </a:rPr>
              <a:t>ISO/PAS </a:t>
            </a:r>
            <a:r>
              <a:rPr lang="cs-CZ" sz="1100" dirty="0" smtClean="0">
                <a:latin typeface="Arial" charset="0"/>
                <a:cs typeface="Arial" charset="0"/>
              </a:rPr>
              <a:t>17002 </a:t>
            </a:r>
            <a:r>
              <a:rPr lang="en-US" sz="1100" dirty="0">
                <a:latin typeface="Arial" charset="0"/>
                <a:cs typeface="Arial" charset="0"/>
              </a:rPr>
              <a:t>Conformity assessment –</a:t>
            </a:r>
            <a:r>
              <a:rPr lang="cs-CZ" sz="1100" dirty="0">
                <a:latin typeface="Arial" charset="0"/>
                <a:cs typeface="Arial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latin typeface="Arial" charset="0"/>
                <a:cs typeface="Arial" charset="0"/>
              </a:rPr>
              <a:t>Confidentiality</a:t>
            </a:r>
            <a:r>
              <a:rPr lang="en-US" sz="1100" dirty="0">
                <a:latin typeface="Arial" charset="0"/>
                <a:cs typeface="Arial" charset="0"/>
              </a:rPr>
              <a:t> – Principles and requirements</a:t>
            </a:r>
            <a:endParaRPr lang="cs-CZ" sz="1100" dirty="0">
              <a:latin typeface="Arial" charset="0"/>
              <a:cs typeface="Arial" charset="0"/>
            </a:endParaRPr>
          </a:p>
          <a:p>
            <a:pPr lvl="1" algn="l" eaLnBrk="1" hangingPunct="1">
              <a:spcBef>
                <a:spcPts val="300"/>
              </a:spcBef>
            </a:pPr>
            <a:r>
              <a:rPr lang="cs-CZ" sz="1100" dirty="0">
                <a:latin typeface="Arial" charset="0"/>
                <a:cs typeface="Arial" charset="0"/>
              </a:rPr>
              <a:t>ISO/PAS </a:t>
            </a:r>
            <a:r>
              <a:rPr lang="cs-CZ" sz="1100" dirty="0" smtClean="0">
                <a:latin typeface="Arial" charset="0"/>
                <a:cs typeface="Arial" charset="0"/>
              </a:rPr>
              <a:t>17003 </a:t>
            </a:r>
            <a:r>
              <a:rPr lang="en-US" sz="1100" dirty="0">
                <a:latin typeface="Arial" charset="0"/>
                <a:cs typeface="Arial" charset="0"/>
              </a:rPr>
              <a:t>Conformity assessment –</a:t>
            </a:r>
            <a:r>
              <a:rPr lang="cs-CZ" sz="1100" dirty="0">
                <a:latin typeface="Arial" charset="0"/>
                <a:cs typeface="Arial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latin typeface="Arial" charset="0"/>
                <a:cs typeface="Arial" charset="0"/>
              </a:rPr>
              <a:t>Complaints and appeals </a:t>
            </a:r>
            <a:r>
              <a:rPr lang="en-US" sz="1100" dirty="0">
                <a:latin typeface="Arial" charset="0"/>
                <a:cs typeface="Arial" charset="0"/>
              </a:rPr>
              <a:t>– Principles and requirements</a:t>
            </a:r>
            <a:endParaRPr lang="cs-CZ" sz="1100" dirty="0">
              <a:latin typeface="Arial" charset="0"/>
              <a:cs typeface="Arial" charset="0"/>
            </a:endParaRPr>
          </a:p>
          <a:p>
            <a:pPr lvl="1" algn="l" eaLnBrk="1" hangingPunct="1">
              <a:spcBef>
                <a:spcPts val="300"/>
              </a:spcBef>
            </a:pPr>
            <a:r>
              <a:rPr lang="cs-CZ" sz="1100" dirty="0">
                <a:latin typeface="Arial" charset="0"/>
                <a:cs typeface="Arial" charset="0"/>
              </a:rPr>
              <a:t>ISO/PAS </a:t>
            </a:r>
            <a:r>
              <a:rPr lang="cs-CZ" sz="1100" dirty="0" smtClean="0">
                <a:latin typeface="Arial" charset="0"/>
                <a:cs typeface="Arial" charset="0"/>
              </a:rPr>
              <a:t>17004 </a:t>
            </a:r>
            <a:r>
              <a:rPr lang="en-US" sz="1100" dirty="0">
                <a:latin typeface="Arial" charset="0"/>
                <a:cs typeface="Arial" charset="0"/>
              </a:rPr>
              <a:t>Conformity assessment –</a:t>
            </a:r>
            <a:r>
              <a:rPr lang="cs-CZ" sz="1100" dirty="0">
                <a:latin typeface="Arial" charset="0"/>
                <a:cs typeface="Arial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latin typeface="Arial" charset="0"/>
                <a:cs typeface="Arial" charset="0"/>
              </a:rPr>
              <a:t>Disclosure of information </a:t>
            </a:r>
            <a:r>
              <a:rPr lang="en-US" sz="1100" dirty="0">
                <a:latin typeface="Arial" charset="0"/>
                <a:cs typeface="Arial" charset="0"/>
              </a:rPr>
              <a:t>– Principles and requirements</a:t>
            </a:r>
            <a:endParaRPr lang="cs-CZ" sz="1100" dirty="0">
              <a:latin typeface="Arial" charset="0"/>
              <a:cs typeface="Arial" charset="0"/>
            </a:endParaRPr>
          </a:p>
          <a:p>
            <a:pPr lvl="1" algn="l" eaLnBrk="1" hangingPunct="1">
              <a:spcBef>
                <a:spcPts val="300"/>
              </a:spcBef>
            </a:pPr>
            <a:r>
              <a:rPr lang="cs-CZ" sz="1100" dirty="0" smtClean="0">
                <a:latin typeface="Arial" charset="0"/>
                <a:cs typeface="Arial" charset="0"/>
              </a:rPr>
              <a:t>ISO/PAS 17005 </a:t>
            </a:r>
            <a:r>
              <a:rPr lang="en-US" sz="1100" dirty="0" smtClean="0">
                <a:latin typeface="Arial" charset="0"/>
                <a:cs typeface="Arial" charset="0"/>
              </a:rPr>
              <a:t>Conformity assessment –</a:t>
            </a:r>
            <a:r>
              <a:rPr lang="cs-CZ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Use</a:t>
            </a:r>
            <a:r>
              <a:rPr lang="cs-CZ" sz="11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of management systems </a:t>
            </a:r>
            <a:r>
              <a:rPr lang="en-US" sz="1100" dirty="0" smtClean="0">
                <a:latin typeface="Arial" charset="0"/>
                <a:cs typeface="Arial" charset="0"/>
              </a:rPr>
              <a:t>– Principles and requirements</a:t>
            </a:r>
            <a:endParaRPr lang="cs-CZ" sz="1100" dirty="0" smtClean="0">
              <a:latin typeface="Arial" charset="0"/>
              <a:cs typeface="Arial" charset="0"/>
            </a:endParaRPr>
          </a:p>
          <a:p>
            <a:pPr marL="285750" lvl="0" indent="-285750" algn="l" eaLnBrk="1" hangingPunct="1">
              <a:spcBef>
                <a:spcPts val="1200"/>
              </a:spcBef>
              <a:buFont typeface="Wingdings 2" pitchFamily="18" charset="2"/>
              <a:buChar char="R"/>
            </a:pPr>
            <a:r>
              <a:rPr 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Pokyn 65 lze považovat za velmi dobře zpracovanou a prověřenou sadu požadavků na způsobilost, důslednost a nestrannost certifikačních orgánů pro certifikaci produktů</a:t>
            </a:r>
            <a:endParaRPr lang="cs-CZ" sz="1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73218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04075" y="6453188"/>
            <a:ext cx="1905000" cy="288925"/>
          </a:xfrm>
          <a:noFill/>
        </p:spPr>
        <p:txBody>
          <a:bodyPr/>
          <a:lstStyle/>
          <a:p>
            <a:fld id="{6892672A-1715-4206-B37A-C31773459FD8}" type="slidenum">
              <a:rPr lang="cs-CZ" smtClean="0">
                <a:cs typeface="Arial" charset="0"/>
              </a:rPr>
              <a:pPr/>
              <a:t>5</a:t>
            </a:fld>
            <a:endParaRPr lang="cs-CZ" smtClean="0">
              <a:cs typeface="Arial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648"/>
            <a:ext cx="6193383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Důvody vzniku normy ISO/IEC 17065 (2)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13664" cy="5184576"/>
          </a:xfrm>
        </p:spPr>
        <p:txBody>
          <a:bodyPr/>
          <a:lstStyle/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Struktura specifikací Pokyn 65 a EN 45011 neodpovídá dnešní rámcové struktuře norem. </a:t>
            </a:r>
          </a:p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Moduly ISO/PAS nejsou použity – některé požadavky jsou pak příliš obecně definovány. </a:t>
            </a:r>
          </a:p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Obecné definice vedly ke vzniku podpůrných výkladových dokumentů (</a:t>
            </a:r>
            <a: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IAF </a:t>
            </a:r>
            <a:r>
              <a:rPr lang="cs-CZ" sz="1400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Guidance</a:t>
            </a:r>
            <a: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GD 5:2006  </a:t>
            </a:r>
            <a:b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on </a:t>
            </a:r>
            <a:r>
              <a:rPr lang="cs-CZ" sz="1400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the</a:t>
            </a:r>
            <a: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cs-CZ" sz="1400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Application</a:t>
            </a:r>
            <a: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cs-CZ" sz="1400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of</a:t>
            </a:r>
            <a: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ISO/IEC </a:t>
            </a:r>
            <a:r>
              <a:rPr lang="cs-CZ" sz="1400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Guide</a:t>
            </a:r>
            <a:r>
              <a:rPr lang="cs-CZ" sz="1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65</a:t>
            </a: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), což činí použití normy komplikovanějším</a:t>
            </a:r>
          </a:p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Někdy je třeba uplatnit specifický výklad požadavků normy pro certifikaci  služeb a procesů.</a:t>
            </a:r>
          </a:p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Staré normy nepracují důsledně s certifikačními schématy.</a:t>
            </a:r>
          </a:p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Některé termíny a definice jsou překonané a neodpovídají současné praxi.</a:t>
            </a:r>
          </a:p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r>
              <a:rPr lang="cs-CZ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Některé požadavky se vyskytují v Pokynu 65 v modifikované formě vícekrát na různých místech, umístění některých požadavků ve struktuře normy není vždy logické a optimální</a:t>
            </a:r>
            <a:endParaRPr lang="cs-CZ" sz="1400" dirty="0">
              <a:latin typeface="Arial" charset="0"/>
              <a:cs typeface="Arial" charset="0"/>
            </a:endParaRPr>
          </a:p>
          <a:p>
            <a:pPr marL="285750" indent="-285750" algn="l" eaLnBrk="1" hangingPunct="1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"/>
            </a:pPr>
            <a:endParaRPr lang="cs-CZ" sz="1400" dirty="0" smtClean="0">
              <a:latin typeface="Arial" charset="0"/>
              <a:cs typeface="Arial" charset="0"/>
            </a:endParaRPr>
          </a:p>
          <a:p>
            <a:pPr marL="285750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4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ISO CASCO rozhodl, že je vhodné Pokyn 65 novelizovat formou nové normy řady 17000, </a:t>
            </a:r>
            <a:br>
              <a:rPr lang="cs-CZ" sz="14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cs-CZ" sz="14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přičemž je nutno dodržet tyto zásady:</a:t>
            </a:r>
          </a:p>
          <a:p>
            <a:pPr marL="742950" lvl="1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200" dirty="0" smtClean="0">
                <a:latin typeface="Arial" charset="0"/>
                <a:cs typeface="Arial" charset="0"/>
              </a:rPr>
              <a:t>Jakékoliv nové požadavky nad rámec Pokynu 65 musí být zdůvodněny z hlediska přínosu </a:t>
            </a:r>
            <a:r>
              <a:rPr lang="cs-CZ" sz="1200" dirty="0">
                <a:latin typeface="Arial" charset="0"/>
                <a:cs typeface="Arial" charset="0"/>
              </a:rPr>
              <a:t>pro způsobilost, důslednost a nestrannost </a:t>
            </a:r>
            <a:r>
              <a:rPr lang="cs-CZ" sz="1200" dirty="0" smtClean="0">
                <a:latin typeface="Arial" charset="0"/>
                <a:cs typeface="Arial" charset="0"/>
              </a:rPr>
              <a:t> COV.</a:t>
            </a:r>
          </a:p>
          <a:p>
            <a:pPr marL="742950" lvl="1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200" dirty="0" smtClean="0">
                <a:latin typeface="Arial" charset="0"/>
                <a:cs typeface="Arial" charset="0"/>
              </a:rPr>
              <a:t>Každý požadavek musí být vysloven pouze jedenkrát, a to v části normy, ke které se požadavek vztahuje nejtěsněji (nejlogičtější umístění).</a:t>
            </a:r>
          </a:p>
          <a:p>
            <a:pPr marL="742950" lvl="1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200" dirty="0" smtClean="0">
                <a:latin typeface="Arial" charset="0"/>
                <a:cs typeface="Arial" charset="0"/>
              </a:rPr>
              <a:t>ISO 17065 nesmí omezovat roli ani volbu vlastníků schémat</a:t>
            </a:r>
          </a:p>
          <a:p>
            <a:pPr marL="742950" lvl="1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200" dirty="0" smtClean="0">
                <a:latin typeface="Arial" charset="0"/>
                <a:cs typeface="Arial" charset="0"/>
              </a:rPr>
              <a:t>Norma nesmí stanovovat požadavky na schémata nebo na jejich návrh (často jsou to regulatorní schémata)</a:t>
            </a:r>
          </a:p>
          <a:p>
            <a:pPr marL="742950" lvl="1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200" dirty="0" smtClean="0">
                <a:latin typeface="Arial" charset="0"/>
                <a:cs typeface="Arial" charset="0"/>
              </a:rPr>
              <a:t>Požadavky musí být aplikovatelné pro produkty, služby i procesy</a:t>
            </a:r>
          </a:p>
          <a:p>
            <a:pPr marL="742950" lvl="1" indent="-285750" algn="l" eaLnBrk="1" hangingPunct="1">
              <a:spcBef>
                <a:spcPts val="600"/>
              </a:spcBef>
              <a:buFont typeface="Wingdings 2" pitchFamily="18" charset="2"/>
              <a:buChar char="R"/>
            </a:pPr>
            <a:r>
              <a:rPr lang="cs-CZ" sz="1200" dirty="0" smtClean="0">
                <a:latin typeface="Arial" charset="0"/>
                <a:cs typeface="Arial" charset="0"/>
              </a:rPr>
              <a:t>ISO 17065 by měla eliminovat potřebu dodatečných návodů a pokynů (IAF </a:t>
            </a:r>
            <a:r>
              <a:rPr lang="cs-CZ" sz="1200" dirty="0" err="1" smtClean="0">
                <a:latin typeface="Arial" charset="0"/>
                <a:cs typeface="Arial" charset="0"/>
              </a:rPr>
              <a:t>Guidance</a:t>
            </a:r>
            <a:r>
              <a:rPr lang="cs-CZ" sz="1200" dirty="0" smtClean="0">
                <a:latin typeface="Arial" charset="0"/>
                <a:cs typeface="Arial" charset="0"/>
              </a:rPr>
              <a:t> GD 5)</a:t>
            </a: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033906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04075" y="6453188"/>
            <a:ext cx="1905000" cy="288925"/>
          </a:xfrm>
          <a:noFill/>
        </p:spPr>
        <p:txBody>
          <a:bodyPr/>
          <a:lstStyle/>
          <a:p>
            <a:fld id="{6892672A-1715-4206-B37A-C31773459FD8}" type="slidenum">
              <a:rPr lang="cs-CZ" smtClean="0">
                <a:cs typeface="Arial" charset="0"/>
              </a:rPr>
              <a:pPr/>
              <a:t>6</a:t>
            </a:fld>
            <a:endParaRPr lang="cs-CZ" smtClean="0">
              <a:cs typeface="Arial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5112568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Obecné rozdíly mezi normami </a:t>
            </a: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ISO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17065 a EN </a:t>
            </a: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45011 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0825" y="1196752"/>
            <a:ext cx="8497888" cy="5328592"/>
          </a:xfrm>
        </p:spPr>
        <p:txBody>
          <a:bodyPr/>
          <a:lstStyle/>
          <a:p>
            <a:pPr marL="342900" indent="-342900" algn="l" eaLnBrk="1" hangingPunct="1">
              <a:spcBef>
                <a:spcPts val="12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Struktura normy ISO 17065 odpovídá stanovenému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rámci  ISO/CASCO </a:t>
            </a:r>
            <a:r>
              <a:rPr lang="cs-CZ" sz="1400" dirty="0" smtClean="0">
                <a:latin typeface="Arial" charset="0"/>
                <a:cs typeface="Arial" charset="0"/>
              </a:rPr>
              <a:t>– 8 kapitol  </a:t>
            </a:r>
            <a:r>
              <a:rPr lang="cs-CZ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(EN 45011 má 15 kapitol)</a:t>
            </a:r>
          </a:p>
          <a:p>
            <a:pPr marL="800100" lvl="1" indent="-263525" algn="l" eaLnBrk="1" hangingPunct="1">
              <a:spcBef>
                <a:spcPts val="3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Předmět normy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Citované normativní odkazy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Termíny a definice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Všeobecné požadavky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FF0000"/>
                </a:solidFill>
                <a:latin typeface="Arial" charset="0"/>
                <a:cs typeface="Arial" charset="0"/>
              </a:rPr>
              <a:t>Požadavky na </a:t>
            </a: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strukturu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FF0000"/>
                </a:solidFill>
                <a:latin typeface="Arial" charset="0"/>
                <a:cs typeface="Arial" charset="0"/>
              </a:rPr>
              <a:t>Požadavky na </a:t>
            </a: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zdroje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FF0000"/>
                </a:solidFill>
                <a:latin typeface="Arial" charset="0"/>
                <a:cs typeface="Arial" charset="0"/>
              </a:rPr>
              <a:t>Požadavky na </a:t>
            </a: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proces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FF0000"/>
                </a:solidFill>
                <a:latin typeface="Arial" charset="0"/>
                <a:cs typeface="Arial" charset="0"/>
              </a:rPr>
              <a:t>Požadavky na systém managementu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Lépe propracované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názvosloví</a:t>
            </a:r>
            <a:r>
              <a:rPr lang="cs-CZ" sz="1400" dirty="0" smtClean="0">
                <a:latin typeface="Arial" charset="0"/>
                <a:cs typeface="Arial" charset="0"/>
              </a:rPr>
              <a:t>, kapitola 3 pokrývá větší počet definic, které jsou lépe přizpůsobeny předmětu normy ISO 17065.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Je zde použit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funkční přístup </a:t>
            </a:r>
            <a:r>
              <a:rPr lang="cs-CZ" sz="1400" dirty="0" smtClean="0">
                <a:latin typeface="Arial" charset="0"/>
                <a:cs typeface="Arial" charset="0"/>
              </a:rPr>
              <a:t>využívající  veřejné specifikace  ISO/PAS 17001 až 17005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Certifikační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schéma</a:t>
            </a:r>
            <a:r>
              <a:rPr lang="cs-CZ" sz="1400" dirty="0" smtClean="0">
                <a:latin typeface="Arial" charset="0"/>
                <a:cs typeface="Arial" charset="0"/>
              </a:rPr>
              <a:t> je úhelným kamenem certifikace. </a:t>
            </a:r>
            <a:r>
              <a:rPr lang="cs-CZ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(Mj. je COV definován v čl. 3.12 jako </a:t>
            </a:r>
            <a:r>
              <a:rPr lang="cs-CZ" sz="1400" i="1" dirty="0" smtClean="0">
                <a:solidFill>
                  <a:srgbClr val="000000"/>
                </a:solidFill>
              </a:rPr>
              <a:t>orgán </a:t>
            </a:r>
            <a:r>
              <a:rPr lang="cs-CZ" sz="1400" i="1" dirty="0">
                <a:solidFill>
                  <a:srgbClr val="000000"/>
                </a:solidFill>
              </a:rPr>
              <a:t>třetí strany pro posuzování shody, provozující certifikační </a:t>
            </a:r>
            <a:r>
              <a:rPr lang="cs-CZ" sz="1400" i="1" dirty="0" smtClean="0">
                <a:solidFill>
                  <a:srgbClr val="000000"/>
                </a:solidFill>
              </a:rPr>
              <a:t>schémata</a:t>
            </a:r>
            <a:r>
              <a:rPr lang="cs-CZ" sz="1400" dirty="0" smtClean="0">
                <a:latin typeface="Arial" charset="0"/>
                <a:cs typeface="Arial" charset="0"/>
              </a:rPr>
              <a:t>.)</a:t>
            </a:r>
            <a:endParaRPr lang="cs-CZ" sz="1400" dirty="0">
              <a:latin typeface="Arial" charset="0"/>
              <a:cs typeface="Arial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Nově </a:t>
            </a:r>
            <a:r>
              <a:rPr lang="cs-CZ" sz="1400" dirty="0">
                <a:latin typeface="Arial" charset="0"/>
                <a:cs typeface="Arial" charset="0"/>
              </a:rPr>
              <a:t>zavedeným požadavkem zaměřeným na zvýšení důvěry v </a:t>
            </a:r>
            <a:r>
              <a:rPr lang="cs-CZ" sz="1400" dirty="0" smtClean="0">
                <a:latin typeface="Arial" charset="0"/>
                <a:cs typeface="Arial" charset="0"/>
              </a:rPr>
              <a:t>certifikaci je </a:t>
            </a:r>
            <a:r>
              <a:rPr lang="cs-CZ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mechanismus pro zabezpečování </a:t>
            </a:r>
            <a:r>
              <a:rPr lang="cs-CZ" sz="1400" dirty="0">
                <a:solidFill>
                  <a:srgbClr val="FF0000"/>
                </a:solidFill>
                <a:latin typeface="Arial" charset="0"/>
                <a:cs typeface="Arial" charset="0"/>
              </a:rPr>
              <a:t>nestrannosti </a:t>
            </a:r>
            <a:r>
              <a:rPr lang="cs-CZ" sz="1400" dirty="0">
                <a:solidFill>
                  <a:srgbClr val="000000"/>
                </a:solidFill>
                <a:latin typeface="Arial" charset="0"/>
                <a:cs typeface="Arial" charset="0"/>
              </a:rPr>
              <a:t>(ve smyslu skupiny osob zaměřených na tento aspekt činnosti </a:t>
            </a:r>
            <a:r>
              <a:rPr lang="cs-CZ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COV).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Principy a výklady IAF pokynu GD 5 jsou zahrnuty dílem do textu normy, dílem do její </a:t>
            </a:r>
            <a:r>
              <a:rPr 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přílohy A</a:t>
            </a:r>
            <a:r>
              <a:rPr lang="cs-CZ" sz="1400" dirty="0" smtClean="0">
                <a:latin typeface="Arial" charset="0"/>
                <a:cs typeface="Arial" charset="0"/>
              </a:rPr>
              <a:t>.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V </a:t>
            </a:r>
            <a:r>
              <a:rPr 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příloze B</a:t>
            </a:r>
            <a:r>
              <a:rPr lang="cs-CZ" sz="1400" dirty="0" smtClean="0">
                <a:latin typeface="Arial" charset="0"/>
                <a:cs typeface="Arial" charset="0"/>
              </a:rPr>
              <a:t> je návod, jak interpretovat požadavky ISO 17065 na</a:t>
            </a: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Procesy</a:t>
            </a:r>
            <a:endParaRPr lang="cs-CZ" sz="12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800100" lvl="1" indent="-263525" algn="l" eaLnBrk="1" hangingPunct="1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Služby</a:t>
            </a:r>
            <a:endParaRPr lang="cs-CZ" sz="12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400" dirty="0" smtClean="0">
                <a:latin typeface="Arial" charset="0"/>
                <a:cs typeface="Arial" charset="0"/>
              </a:rPr>
              <a:t>Požadavky na </a:t>
            </a:r>
            <a:r>
              <a:rPr 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systém managementu kvality </a:t>
            </a:r>
            <a:r>
              <a:rPr lang="cs-CZ" sz="1400" dirty="0" smtClean="0">
                <a:latin typeface="Arial" charset="0"/>
                <a:cs typeface="Arial" charset="0"/>
              </a:rPr>
              <a:t>zahrnují také alternativu, kdy COV implementoval a udržuje systém ve shodě s požadavky </a:t>
            </a:r>
            <a:r>
              <a:rPr 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ISO 9001</a:t>
            </a:r>
            <a:r>
              <a:rPr lang="cs-CZ" sz="1400" dirty="0" smtClean="0">
                <a:latin typeface="Arial" charset="0"/>
                <a:cs typeface="Arial" charset="0"/>
              </a:rPr>
              <a:t>.</a:t>
            </a:r>
            <a:endParaRPr lang="cs-CZ" sz="1400" dirty="0">
              <a:latin typeface="Arial" charset="0"/>
              <a:cs typeface="Arial" charset="0"/>
            </a:endParaRPr>
          </a:p>
          <a:p>
            <a:pPr marL="342900" indent="-342900" algn="l" eaLnBrk="1" hangingPunct="1">
              <a:spcBef>
                <a:spcPts val="1200"/>
              </a:spcBef>
              <a:buFont typeface="+mj-lt"/>
              <a:buAutoNum type="alphaLcParenR"/>
            </a:pPr>
            <a:endParaRPr lang="cs-CZ" sz="1400" dirty="0">
              <a:latin typeface="Arial" charset="0"/>
              <a:cs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323090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2CD63-72D4-4A35-AEAA-ADD45A938FE9}" type="slidenum">
              <a:rPr lang="cs-CZ" smtClean="0">
                <a:cs typeface="Arial" charset="0"/>
              </a:rPr>
              <a:pPr/>
              <a:t>7</a:t>
            </a:fld>
            <a:endParaRPr lang="cs-CZ" smtClean="0">
              <a:cs typeface="Arial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6622504" cy="966663"/>
          </a:xfrm>
          <a:prstGeom prst="roundRect">
            <a:avLst/>
          </a:prstGeom>
          <a:ln>
            <a:solidFill>
              <a:srgbClr val="008000"/>
            </a:solidFill>
          </a:ln>
        </p:spPr>
        <p:txBody>
          <a:bodyPr/>
          <a:lstStyle/>
          <a:p>
            <a:pPr algn="l" eaLnBrk="1" hangingPunct="1"/>
            <a:r>
              <a:rPr lang="cs-CZ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r>
              <a:rPr lang="cs-CZ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</a:t>
            </a:r>
            <a:r>
              <a:rPr lang="cs-CZ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45011 a ISO/IEC 17065</a:t>
            </a:r>
            <a:endParaRPr lang="en-GB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4212" y="3284984"/>
            <a:ext cx="7488187" cy="266429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20000"/>
              </a:spcBef>
            </a:pPr>
            <a:r>
              <a:rPr lang="cs-CZ" sz="2000" b="0" i="1" dirty="0" smtClean="0">
                <a:solidFill>
                  <a:schemeClr val="bg1"/>
                </a:solidFill>
              </a:rPr>
              <a:t>V této části prezentace jsou porovnány části textů, které popisují požadavky specifikované v obou normách odlišně. </a:t>
            </a:r>
          </a:p>
          <a:p>
            <a:pPr>
              <a:spcBef>
                <a:spcPct val="20000"/>
              </a:spcBef>
            </a:pPr>
            <a:r>
              <a:rPr lang="cs-CZ" sz="2000" b="0" i="1" dirty="0">
                <a:solidFill>
                  <a:schemeClr val="bg1"/>
                </a:solidFill>
              </a:rPr>
              <a:t>T</a:t>
            </a:r>
            <a:r>
              <a:rPr lang="cs-CZ" sz="2000" b="0" i="1" dirty="0" smtClean="0">
                <a:solidFill>
                  <a:schemeClr val="bg1"/>
                </a:solidFill>
              </a:rPr>
              <a:t>exty požadavků specifikovaných v obou normách identicky nebo významově totožné požadavky nejsou zahrnuty. </a:t>
            </a:r>
          </a:p>
          <a:p>
            <a:pPr>
              <a:spcBef>
                <a:spcPct val="20000"/>
              </a:spcBef>
            </a:pPr>
            <a:r>
              <a:rPr lang="cs-CZ" sz="2000" b="0" i="1" dirty="0" smtClean="0">
                <a:solidFill>
                  <a:schemeClr val="bg1"/>
                </a:solidFill>
              </a:rPr>
              <a:t>Pořadí respektuje strukturu normy EN 45011, aby bylo snazší vyhledat a aplikovat změny při revizi dokumentace COV.</a:t>
            </a:r>
            <a:endParaRPr lang="en-US" sz="2000" b="0" i="1" dirty="0">
              <a:solidFill>
                <a:schemeClr val="bg1"/>
              </a:solidFill>
            </a:endParaRPr>
          </a:p>
        </p:txBody>
      </p:sp>
      <p:pic>
        <p:nvPicPr>
          <p:cNvPr id="10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908169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8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(1)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132261"/>
            <a:ext cx="3959225" cy="2736899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7.1.1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Certifikační orgán musí provozovat jedno certifikační schéma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nebo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několik certifikačních schémat pokrývajících jeho certifikační činnosti.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Prvky takovýchto schémat mohou být propojeny s dozorem nad výrobou nebo s posuzováním a dozorem nad systémem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managementu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klienta, nebo s obojím.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Všeobecný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návod na vypracování schémat je uveden v ISO/IEC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17067.</a:t>
            </a:r>
            <a:endParaRPr lang="cs-CZ" sz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endParaRPr lang="cs-CZ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132261"/>
            <a:ext cx="3960812" cy="273689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 smtClean="0">
                <a:solidFill>
                  <a:srgbClr val="0000FF"/>
                </a:solidFill>
                <a:latin typeface="Arial" charset="0"/>
              </a:rPr>
              <a:t>čl. 1.2: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Certifikační systém používaný certifikačním orgánem může zahrnovat jeden nebo několik následujících prvků, které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–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 jak popisuje ISO/IEC Pokyn 53 – by mohly být spojeny s dozorem nad výrobou a/nebo s posuzováním a dozorem nad systémem jakosti dodavatele: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zkoušení nebo přezkoušení typu;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zkoušení nebo inspekce vzorků odebraných z trhu nebo ze skladu dodavatele nebo z jejich kombinace;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zkoušení nebo inspekce každého výrobku nebo jednotlivého výrobku, ať nového nebo již užívaného;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zkoušení nebo inspekce dávek;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zhodnocení návrhu.</a:t>
            </a:r>
          </a:p>
          <a:p>
            <a:pPr>
              <a:spcBef>
                <a:spcPct val="200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48478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48478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95288" y="5301208"/>
            <a:ext cx="8437003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Termín „</a:t>
            </a:r>
            <a:r>
              <a:rPr lang="cs-CZ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certifikační systém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 je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normě ISO 17065 nahrazen 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termínem „</a:t>
            </a:r>
            <a:r>
              <a:rPr lang="cs-CZ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certifikační schéma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“, které je povinnou součástí certifikace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produktů.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Norma ISO 17065  </a:t>
            </a:r>
            <a:r>
              <a:rPr lang="cs-CZ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nestanoví podrobnosti certifikačních schémat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ale odkazuje se na budoucí </a:t>
            </a:r>
            <a: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mezinárodní normu </a:t>
            </a:r>
            <a:br>
              <a:rPr lang="cs-CZ" sz="12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ISO/IEC 17067</a:t>
            </a:r>
            <a:r>
              <a:rPr lang="cs-CZ" sz="12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která se nachází v etapě DIS a má nahradit pokyn ISO/IEC 67. </a:t>
            </a:r>
            <a:endParaRPr lang="cs-CZ" sz="12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87480" y="6453336"/>
            <a:ext cx="1905000" cy="252264"/>
          </a:xfrm>
          <a:noFill/>
        </p:spPr>
        <p:txBody>
          <a:bodyPr/>
          <a:lstStyle/>
          <a:p>
            <a:fld id="{F7BB68C9-A070-4C5C-8B09-CEE91A3FDE2F}" type="slidenum">
              <a:rPr lang="cs-CZ" smtClean="0">
                <a:cs typeface="Arial" charset="0"/>
              </a:rPr>
              <a:pPr/>
              <a:t>9</a:t>
            </a:fld>
            <a:endParaRPr lang="cs-CZ" dirty="0" smtClean="0">
              <a:cs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10" y="188566"/>
            <a:ext cx="5041478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Srovnání vybraných částí norem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45011 a ISO/IEC 17065 (2)</a:t>
            </a:r>
            <a:endParaRPr lang="cs-CZ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860925" y="2132261"/>
            <a:ext cx="3959225" cy="2520875"/>
          </a:xfrm>
          <a:solidFill>
            <a:schemeClr val="bg1"/>
          </a:solidFill>
          <a:ln w="12700">
            <a:solidFill>
              <a:srgbClr val="008000"/>
            </a:solidFill>
          </a:ln>
          <a:effectLst/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čl. 3 Termíny a definice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Norma se odkazuje na termíny a definice v ISO/IEC 17000 (</a:t>
            </a:r>
            <a:r>
              <a:rPr lang="cs-CZ" sz="1200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Posuzování </a:t>
            </a:r>
            <a:r>
              <a:rPr lang="cs-CZ" sz="1200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shody – Slovník a základní principy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Další definice specifické pro tuto oblast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jsou uvedeny v čl. 3.1 až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3.13.</a:t>
            </a:r>
            <a:b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mj. čl. 3.1: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sz="1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Klient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Organizace </a:t>
            </a:r>
            <a:r>
              <a:rPr lang="cs-CZ" sz="1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nebo osoba, která je odpovědná certifikačnímu orgánu za zajištění, že jsou plněny certifikační požadavky (3.7) včetně požadavků na produkt (3.8)</a:t>
            </a:r>
            <a:endParaRPr lang="cs-CZ" sz="1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 txBox="1">
            <a:spLocks noChangeArrowheads="1"/>
          </p:cNvSpPr>
          <p:nvPr/>
        </p:nvSpPr>
        <p:spPr bwMode="auto">
          <a:xfrm>
            <a:off x="395288" y="2132261"/>
            <a:ext cx="3960812" cy="252087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>
                <a:solidFill>
                  <a:srgbClr val="0000FF"/>
                </a:solidFill>
                <a:latin typeface="Arial" charset="0"/>
              </a:rPr>
              <a:t>čl. 3 Definice: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EN 45011 se odkazuje na ISO </a:t>
            </a:r>
            <a:r>
              <a:rPr lang="cs-CZ" sz="1200" b="0" dirty="0" err="1">
                <a:solidFill>
                  <a:srgbClr val="0000FF"/>
                </a:solidFill>
                <a:latin typeface="Arial" charset="0"/>
              </a:rPr>
              <a:t>Guide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 2 (</a:t>
            </a:r>
            <a:r>
              <a:rPr lang="cs-CZ" sz="1200" b="0" i="1" dirty="0">
                <a:solidFill>
                  <a:srgbClr val="0000FF"/>
                </a:solidFill>
                <a:latin typeface="Arial" charset="0"/>
              </a:rPr>
              <a:t>Normalizace a souvisící činnosti - Všeobecný slovník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) a ISO 8402 (</a:t>
            </a:r>
            <a:r>
              <a:rPr lang="cs-CZ" sz="1200" b="0" i="1" dirty="0">
                <a:solidFill>
                  <a:srgbClr val="0000FF"/>
                </a:solidFill>
                <a:latin typeface="Arial" charset="0"/>
              </a:rPr>
              <a:t>Management jakosti a zabezpečování jakosti – Slovník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), </a:t>
            </a:r>
            <a:r>
              <a:rPr lang="cs-CZ" sz="1200" b="0" dirty="0">
                <a:latin typeface="Arial" charset="0"/>
              </a:rPr>
              <a:t>která byla zrušena v roce 2001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a nahrazena normou EN ISO 9000 (</a:t>
            </a:r>
            <a:r>
              <a:rPr lang="cs-CZ" sz="1200" b="0" i="1" dirty="0">
                <a:solidFill>
                  <a:srgbClr val="0000FF"/>
                </a:solidFill>
                <a:latin typeface="Arial" charset="0"/>
              </a:rPr>
              <a:t>Systémy managementu kvality - Základní principy a slovník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). 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sz="1200" dirty="0">
                <a:solidFill>
                  <a:srgbClr val="0000FF"/>
                </a:solidFill>
                <a:latin typeface="Arial" charset="0"/>
              </a:rPr>
              <a:t>čl. 3.1 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Jediná definice určená touto </a:t>
            </a:r>
            <a:r>
              <a:rPr lang="cs-CZ" sz="1200" b="0" dirty="0" smtClean="0">
                <a:solidFill>
                  <a:srgbClr val="0000FF"/>
                </a:solidFill>
                <a:latin typeface="Arial" charset="0"/>
              </a:rPr>
              <a:t>normou je</a:t>
            </a:r>
            <a:endParaRPr lang="cs-CZ" sz="1200" b="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cs-CZ" sz="1200" dirty="0">
                <a:solidFill>
                  <a:srgbClr val="0000FF"/>
                </a:solidFill>
                <a:latin typeface="Arial" charset="0"/>
              </a:rPr>
              <a:t>Dodavatel</a:t>
            </a:r>
            <a:r>
              <a:rPr lang="cs-CZ" sz="1200" b="0" dirty="0">
                <a:solidFill>
                  <a:srgbClr val="0000FF"/>
                </a:solidFill>
                <a:latin typeface="Arial" charset="0"/>
              </a:rPr>
              <a:t>: Strana odpovědná za zabezpečení, že výrobky splňují, a pokud je to vhodné, trvale splňují požadavky, na kterých je založena certifikace</a:t>
            </a:r>
          </a:p>
          <a:p>
            <a:pPr>
              <a:spcBef>
                <a:spcPct val="20000"/>
              </a:spcBef>
            </a:pPr>
            <a:endParaRPr lang="cs-CZ" sz="1200" b="0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" name="Picture 25" descr="sco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4624"/>
            <a:ext cx="1091939" cy="836712"/>
          </a:xfrm>
          <a:prstGeom prst="rect">
            <a:avLst/>
          </a:prstGeom>
          <a:noFill/>
        </p:spPr>
      </p:pic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4861173" y="1484784"/>
            <a:ext cx="3959225" cy="36004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1200"/>
              </a:spcBef>
              <a:defRPr/>
            </a:pPr>
            <a:r>
              <a:rPr lang="cs-CZ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ČSN EN ISO/IEC 17065:2013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395536" y="1484784"/>
            <a:ext cx="39608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800" dirty="0" smtClean="0">
                <a:solidFill>
                  <a:srgbClr val="0000FF"/>
                </a:solidFill>
                <a:latin typeface="Arial" charset="0"/>
              </a:rPr>
              <a:t>ČSN EN 45011:1998 </a:t>
            </a:r>
            <a:endParaRPr lang="cs-CZ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395288" y="5013176"/>
            <a:ext cx="8437003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Font typeface="Wingdings" pitchFamily="2" charset="2"/>
              <a:buChar char="v"/>
            </a:pPr>
            <a:r>
              <a:rPr lang="cs-CZ" sz="12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 normě ISO 17065 je použita vedle odkazu na ISO/IEC 17000 poměrně bohatá specifická terminologie. 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Char char="v"/>
            </a:pPr>
            <a:r>
              <a:rPr lang="cs-CZ" sz="12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Poněkud matoucí výraz „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dodavatel</a:t>
            </a:r>
            <a:r>
              <a:rPr lang="cs-CZ" sz="12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 („</a:t>
            </a:r>
            <a:r>
              <a:rPr lang="cs-CZ" sz="1200" b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supplier</a:t>
            </a:r>
            <a:r>
              <a:rPr lang="cs-CZ" sz="12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“), který se používá obvykle v jiné souvislosti, byl nahrazen termínem „</a:t>
            </a:r>
            <a:r>
              <a:rPr lang="cs-C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klient</a:t>
            </a:r>
            <a:r>
              <a:rPr lang="cs-CZ" sz="12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 („</a:t>
            </a:r>
            <a:r>
              <a:rPr lang="cs-CZ" sz="1200" b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client</a:t>
            </a:r>
            <a:r>
              <a:rPr lang="cs-CZ" sz="12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“) vyjadřujícím lépe vztah žadatele o certifikaci k certifikačnímu orgánu.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Char char="v"/>
            </a:pPr>
            <a:r>
              <a:rPr lang="cs-CZ" sz="12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Další definice zahrnují: Poradenství, hodnocení, produkt, proces, služba, certifikační požadavek, požadavek na produkt, certifikační schéma, rozsah certifikace, vlastník schématu, certifikační orgán, nestrannost</a:t>
            </a:r>
            <a:endParaRPr lang="cs-CZ" sz="1200" b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8448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ITC svetla">
  <a:themeElements>
    <a:clrScheme name="">
      <a:dk1>
        <a:srgbClr val="003399"/>
      </a:dk1>
      <a:lt1>
        <a:srgbClr val="FFFFFF"/>
      </a:lt1>
      <a:dk2>
        <a:srgbClr val="FF0000"/>
      </a:dk2>
      <a:lt2>
        <a:srgbClr val="808080"/>
      </a:lt2>
      <a:accent1>
        <a:srgbClr val="00CC99"/>
      </a:accent1>
      <a:accent2>
        <a:srgbClr val="003399"/>
      </a:accent2>
      <a:accent3>
        <a:srgbClr val="FFFFFF"/>
      </a:accent3>
      <a:accent4>
        <a:srgbClr val="002A82"/>
      </a:accent4>
      <a:accent5>
        <a:srgbClr val="AAE2CA"/>
      </a:accent5>
      <a:accent6>
        <a:srgbClr val="002D8A"/>
      </a:accent6>
      <a:hlink>
        <a:srgbClr val="CCCCFF"/>
      </a:hlink>
      <a:folHlink>
        <a:srgbClr val="B2B2B2"/>
      </a:folHlink>
    </a:clrScheme>
    <a:fontScheme name="sablona ITC svetla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sablona ITC svetl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ITC svetl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ITC svetl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ITC svetl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ITC svetl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ITC svetl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ITC svetl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ITC svetla 8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12394</TotalTime>
  <Words>6865</Words>
  <Application>Microsoft Office PowerPoint</Application>
  <PresentationFormat>Předvádění na obrazovce (4:3)</PresentationFormat>
  <Paragraphs>841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sablona ITC svetla</vt:lpstr>
      <vt:lpstr>Nová kriteriální norma ČSN EN ISO/IEC 17065  pro orgány certifikující produkty, procesy a služby</vt:lpstr>
      <vt:lpstr>Technické specifikace upravující systém managementu kvality v certifikačních orgánech pro certifikaci výrobků</vt:lpstr>
      <vt:lpstr>Vztah mezi pokynem ISO/IEC 65  a normou EN 45011</vt:lpstr>
      <vt:lpstr>Důvody vzniku normy ISO/IEC 17065 (1)</vt:lpstr>
      <vt:lpstr>Důvody vzniku normy ISO/IEC 17065 (2)</vt:lpstr>
      <vt:lpstr>Obecné rozdíly mezi normami  ISO 17065 a EN 45011 </vt:lpstr>
      <vt:lpstr>Srovnání vybraných částí norem  EN 45011 a ISO/IEC 17065</vt:lpstr>
      <vt:lpstr>Srovnání vybraných částí norem  EN 45011 a ISO/IEC 17065 (1)</vt:lpstr>
      <vt:lpstr>Srovnání vybraných částí norem  EN 45011 a ISO/IEC 17065 (2)</vt:lpstr>
      <vt:lpstr>Srovnání vybraných částí norem  EN 45011 a ISO/IEC 17065 (3)</vt:lpstr>
      <vt:lpstr>Srovnání vybraných částí norem  EN 45011 a ISO/IEC 17065 (5)</vt:lpstr>
      <vt:lpstr>Srovnání vybraných částí norem  EN 45011 a ISO/IEC 17065 (6)</vt:lpstr>
      <vt:lpstr>Srovnání vybraných částí norem  EN 45011 a ISO/IEC 17065 (7)</vt:lpstr>
      <vt:lpstr>Srovnání vybraných částí norem  EN 45011 a ISO/IEC 17065 (8)</vt:lpstr>
      <vt:lpstr>Srovnání vybraných částí norem  EN 45011 a ISO/IEC 17065 (9)</vt:lpstr>
      <vt:lpstr>Srovnání vybraných částí norem  EN 45011 a ISO/IEC 17065 (10)</vt:lpstr>
      <vt:lpstr>Srovnání vybraných částí norem  EN 45011 a ISO/IEC 17065 (11)</vt:lpstr>
      <vt:lpstr>Srovnání vybraných částí norem  EN 45011 a ISO/IEC 17065 (12)</vt:lpstr>
      <vt:lpstr>Srovnání vybraných částí norem  EN 45011 a ISO/IEC 17065 (13)</vt:lpstr>
      <vt:lpstr>Srovnání vybraných částí norem  EN 45011 a ISO/IEC 17065 (14)</vt:lpstr>
      <vt:lpstr>Srovnání vybraných částí norem  EN 45011 a ISO/IEC 17065 (15)</vt:lpstr>
      <vt:lpstr>Srovnání vybraných částí norem  EN 45011 a ISO/IEC 17065 (16)</vt:lpstr>
      <vt:lpstr>Srovnání vybraných částí norem  EN 45011 a ISO/IEC 17065 (17)</vt:lpstr>
      <vt:lpstr>Srovnání vybraných částí norem  EN 45011 a ISO/IEC 17065 (18)</vt:lpstr>
      <vt:lpstr>Srovnání vybraných částí norem  EN 45011 a ISO/IEC 17065 (19)</vt:lpstr>
      <vt:lpstr>Srovnání vybraných částí norem  EN 45011 a ISO/IEC 17065 (20)</vt:lpstr>
      <vt:lpstr>Srovnání vybraných částí norem  EN 45011 a ISO/IEC 17065 (21)</vt:lpstr>
      <vt:lpstr>Srovnání vybraných částí norem  EN 45011 a ISO/IEC 17065 (22)</vt:lpstr>
      <vt:lpstr>Srovnání vybraných částí norem  EN 45011 a ISO/IEC 17065 (23)</vt:lpstr>
      <vt:lpstr>Srovnání vybraných částí norem  EN 45011 a ISO/IEC 17065 (24)</vt:lpstr>
      <vt:lpstr>Srovnání vybraných částí norem  EN 45011 a ISO/IEC 17065 (25)</vt:lpstr>
      <vt:lpstr>Srovnání vybraných částí norem  EN 45011 a ISO/IEC 17065 (26)</vt:lpstr>
      <vt:lpstr>Termíny implementace normy ČSN EN ISO/IEC 17065:2013  </vt:lpstr>
      <vt:lpstr>Přechod COV  na normu ČSN EN ISO/IEC 17065</vt:lpstr>
      <vt:lpstr>Tabulka křížových odkazů  EN 45011    ISO/IEC 17065  (1)</vt:lpstr>
      <vt:lpstr>Tabulka křížových odkazů  EN 45011    ISO/IEC 17065  (2)</vt:lpstr>
      <vt:lpstr>Tabulka křížových odkazů  EN 45011    ISO/IEC 17065  (3)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 kriteriální norma ČSN EN ISO/IEC 17065  pro orgány certifikující produkty, procesy a služby</dc:title>
  <dc:creator>pvan</dc:creator>
  <cp:lastModifiedBy>Vaněk Pavel</cp:lastModifiedBy>
  <cp:revision>801</cp:revision>
  <cp:lastPrinted>2013-02-06T11:26:02Z</cp:lastPrinted>
  <dcterms:created xsi:type="dcterms:W3CDTF">2007-04-06T13:43:31Z</dcterms:created>
  <dcterms:modified xsi:type="dcterms:W3CDTF">2013-02-06T11:28:31Z</dcterms:modified>
</cp:coreProperties>
</file>